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36.xml" ContentType="application/vnd.openxmlformats-officedocument.presentationml.slide+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Override PartName="/ppt/diagrams/layout9.xml" ContentType="application/vnd.openxmlformats-officedocument.drawingml.diagramLayout+xml"/>
  <Override PartName="/ppt/notesSlides/notesSlide56.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diagrams/layout5.xml" ContentType="application/vnd.openxmlformats-officedocument.drawingml.diagramLayout+xml"/>
  <Override PartName="/ppt/diagrams/data6.xml" ContentType="application/vnd.openxmlformats-officedocument.drawingml.diagramData+xml"/>
  <Override PartName="/ppt/notesSlides/notesSlide52.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diagrams/colors8.xml" ContentType="application/vnd.openxmlformats-officedocument.drawingml.diagramColors+xml"/>
  <Override PartName="/ppt/diagrams/layout1.xml" ContentType="application/vnd.openxmlformats-officedocument.drawingml.diagramLayout+xml"/>
  <Override PartName="/ppt/notesSlides/notesSlide7.xml" ContentType="application/vnd.openxmlformats-officedocument.presentationml.notesSlide+xml"/>
  <Override PartName="/ppt/diagrams/data2.xml" ContentType="application/vnd.openxmlformats-officedocument.drawingml.diagramData+xml"/>
  <Override PartName="/ppt/diagrams/drawing7.xml" ContentType="application/vnd.ms-office.drawingml.diagramDrawing+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diagrams/colors4.xml" ContentType="application/vnd.openxmlformats-officedocument.drawingml.diagramColors+xml"/>
  <Override PartName="/ppt/diagrams/quickStyle7.xml" ContentType="application/vnd.openxmlformats-officedocument.drawingml.diagramStyle+xml"/>
  <Override PartName="/ppt/diagrams/drawing10.xml" ContentType="application/vnd.ms-office.drawingml.diagramDrawing+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Override PartName="/ppt/diagrams/drawing3.xml" ContentType="application/vnd.ms-office.drawingml.diagramDrawing+xml"/>
  <Default Extension="png" ContentType="image/png"/>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diagrams/quickStyle3.xml" ContentType="application/vnd.openxmlformats-officedocument.drawingml.diagramStyle+xml"/>
  <Override PartName="/ppt/notesSlides/notesSlide39.xml" ContentType="application/vnd.openxmlformats-officedocument.presentationml.notesSlide+xml"/>
  <Override PartName="/ppt/notesSlides/notesSlide57.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46.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theme/themeOverride2.xml" ContentType="application/vnd.openxmlformats-officedocument.themeOverride+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diagrams/layout6.xml" ContentType="application/vnd.openxmlformats-officedocument.drawingml.diagramLayout+xml"/>
  <Override PartName="/ppt/notesSlides/notesSlide53.xml" ContentType="application/vnd.openxmlformats-officedocument.presentationml.notesSlide+xml"/>
  <Override PartName="/ppt/diagrams/data10.xml" ContentType="application/vnd.openxmlformats-officedocument.drawingml.diagramData+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42.xml" ContentType="application/vnd.openxmlformats-officedocument.presentationml.notesSlide+xml"/>
  <Override PartName="/ppt/diagrams/data7.xml" ContentType="application/vnd.openxmlformats-officedocument.drawingml.diagramData+xml"/>
  <Override PartName="/ppt/diagrams/colors9.xml" ContentType="application/vnd.openxmlformats-officedocument.drawingml.diagramColors+xml"/>
  <Override PartName="/ppt/notesSlides/notesSlide60.xml" ContentType="application/vnd.openxmlformats-officedocument.presentationml.notesSlide+xml"/>
  <Override PartName="/ppt/slideLayouts/slideLayout10.xml" ContentType="application/vnd.openxmlformats-officedocument.presentationml.slideLayout+xml"/>
  <Override PartName="/ppt/diagrams/layout2.xml" ContentType="application/vnd.openxmlformats-officedocument.drawingml.diagramLayout+xml"/>
  <Override PartName="/ppt/notesSlides/notesSlide8.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diagrams/drawing8.xml" ContentType="application/vnd.ms-office.drawingml.diagramDrawing+xml"/>
  <Override PartName="/ppt/diagrams/data3.xml" ContentType="application/vnd.openxmlformats-officedocument.drawingml.diagramData+xml"/>
  <Override PartName="/ppt/diagrams/colors5.xml" ContentType="application/vnd.openxmlformats-officedocument.drawingml.diagramColors+xml"/>
  <Override PartName="/ppt/diagrams/quickStyle8.xml" ContentType="application/vnd.openxmlformats-officedocument.drawingml.diagramStyle+xml"/>
  <Override PartName="/ppt/diagrams/quickStyle10.xml" ContentType="application/vnd.openxmlformats-officedocument.drawingml.diagramStyle+xml"/>
  <Override PartName="/ppt/slides/slide49.xml" ContentType="application/vnd.openxmlformats-officedocument.presentationml.slide+xml"/>
  <Override PartName="/ppt/notesSlides/notesSlide4.xml" ContentType="application/vnd.openxmlformats-officedocument.presentationml.notesSlide+xml"/>
  <Override PartName="/ppt/diagrams/drawing4.xml" ContentType="application/vnd.ms-office.drawingml.diagramDrawing+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layout10.xml" ContentType="application/vnd.openxmlformats-officedocument.drawingml.diagram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diagrams/layout7.xml" ContentType="application/vnd.openxmlformats-officedocument.drawingml.diagramLayout+xml"/>
  <Override PartName="/ppt/diagrams/data8.xml" ContentType="application/vnd.openxmlformats-officedocument.drawingml.diagramData+xml"/>
  <Override PartName="/ppt/notesSlides/notesSlide54.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61.xml" ContentType="application/vnd.openxmlformats-officedocument.presentationml.notesSlide+xml"/>
  <Override PartName="/ppt/notesSlides/notesSlide9.xml" ContentType="application/vnd.openxmlformats-officedocument.presentationml.notesSlide+xml"/>
  <Override PartName="/ppt/diagrams/layout3.xml" ContentType="application/vnd.openxmlformats-officedocument.drawingml.diagramLayout+xml"/>
  <Override PartName="/ppt/notesSlides/notesSlide21.xml" ContentType="application/vnd.openxmlformats-officedocument.presentationml.notesSlide+xml"/>
  <Override PartName="/ppt/diagrams/data4.xml" ContentType="application/vnd.openxmlformats-officedocument.drawingml.diagramData+xml"/>
  <Override PartName="/ppt/notesSlides/notesSlide50.xml" ContentType="application/vnd.openxmlformats-officedocument.presentationml.notesSlide+xml"/>
  <Override PartName="/ppt/diagrams/drawing9.xml" ContentType="application/vnd.ms-office.drawingml.diagramDrawing+xml"/>
  <Override PartName="/ppt/notesSlides/notesSlide10.xml" ContentType="application/vnd.openxmlformats-officedocument.presentationml.notesSlide+xml"/>
  <Override PartName="/ppt/diagrams/colors6.xml" ContentType="application/vnd.openxmlformats-officedocument.drawingml.diagramColors+xml"/>
  <Override PartName="/ppt/diagrams/quickStyle9.xml" ContentType="application/vnd.openxmlformats-officedocument.drawingml.diagramStyle+xml"/>
  <Override PartName="/ppt/slides/slide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diagrams/drawing5.xml" ContentType="application/vnd.ms-office.drawingml.diagramDrawing+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notesSlides/notesSlide1.xml" ContentType="application/vnd.openxmlformats-officedocument.presentationml.notesSlide+xml"/>
  <Override PartName="/ppt/diagrams/colors2.xml" ContentType="application/vnd.openxmlformats-officedocument.drawingml.diagramColors+xml"/>
  <Override PartName="/ppt/diagrams/quickStyle5.xml" ContentType="application/vnd.openxmlformats-officedocument.drawingml.diagramStyle+xml"/>
  <Override PartName="/ppt/notesSlides/notesSlide59.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diagrams/drawing1.xml" ContentType="application/vnd.ms-office.drawingml.diagramDrawing+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diagrams/colors10.xml" ContentType="application/vnd.openxmlformats-officedocument.drawingml.diagramColors+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Default Extension="jpeg" ContentType="image/jpeg"/>
  <Override PartName="/ppt/diagrams/quickStyle1.xml" ContentType="application/vnd.openxmlformats-officedocument.drawingml.diagramStyle+xml"/>
  <Override PartName="/ppt/notesSlides/notesSlide37.xml" ContentType="application/vnd.openxmlformats-officedocument.presentationml.notesSlide+xml"/>
  <Override PartName="/ppt/diagrams/layout8.xml" ContentType="application/vnd.openxmlformats-officedocument.drawingml.diagramLayout+xml"/>
  <Override PartName="/ppt/notesSlides/notesSlide55.xml" ContentType="application/vnd.openxmlformats-officedocument.presentationml.notesSlide+xml"/>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notesSlides/notesSlide44.xml" ContentType="application/vnd.openxmlformats-officedocument.presentationml.notesSlide+xml"/>
  <Override PartName="/ppt/diagrams/data9.xml" ContentType="application/vnd.openxmlformats-officedocument.drawingml.diagramData+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diagrams/layout4.xml" ContentType="application/vnd.openxmlformats-officedocument.drawingml.diagramLayout+xml"/>
  <Override PartName="/ppt/notesSlides/notesSlide51.xml" ContentType="application/vnd.openxmlformats-officedocument.presentationml.notesSlide+xml"/>
  <Override PartName="/ppt/notesSlides/notesSlide11.xml" ContentType="application/vnd.openxmlformats-officedocument.presentationml.notesSlide+xml"/>
  <Override PartName="/ppt/notesSlides/notesSlide40.xml" ContentType="application/vnd.openxmlformats-officedocument.presentationml.notesSlide+xml"/>
  <Override PartName="/ppt/diagrams/data5.xml" ContentType="application/vnd.openxmlformats-officedocument.drawingml.diagramData+xml"/>
  <Override PartName="/ppt/diagrams/colors7.xml" ContentType="application/vnd.openxmlformats-officedocument.drawingml.diagramColors+xml"/>
  <Override PartName="/ppt/notesSlides/notesSlide6.xml" ContentType="application/vnd.openxmlformats-officedocument.presentationml.notesSlide+xml"/>
  <Override PartName="/ppt/diagrams/drawing6.xml" ContentType="application/vnd.ms-office.drawingml.diagramDrawing+xml"/>
  <Override PartName="/ppt/slides/slide8.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ppt/diagrams/quickStyle6.xml" ContentType="application/vnd.openxmlformats-officedocument.drawingml.diagramStyle+xml"/>
  <Override PartName="/ppt/slides/slide29.xml" ContentType="application/vnd.openxmlformats-officedocument.presentationml.slide+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4" r:id="rId1"/>
  </p:sldMasterIdLst>
  <p:notesMasterIdLst>
    <p:notesMasterId r:id="rId67"/>
  </p:notesMasterIdLst>
  <p:sldIdLst>
    <p:sldId id="499" r:id="rId2"/>
    <p:sldId id="256" r:id="rId3"/>
    <p:sldId id="261" r:id="rId4"/>
    <p:sldId id="264" r:id="rId5"/>
    <p:sldId id="270" r:id="rId6"/>
    <p:sldId id="456" r:id="rId7"/>
    <p:sldId id="457" r:id="rId8"/>
    <p:sldId id="471" r:id="rId9"/>
    <p:sldId id="462" r:id="rId10"/>
    <p:sldId id="464" r:id="rId11"/>
    <p:sldId id="474" r:id="rId12"/>
    <p:sldId id="461" r:id="rId13"/>
    <p:sldId id="484" r:id="rId14"/>
    <p:sldId id="485" r:id="rId15"/>
    <p:sldId id="501" r:id="rId16"/>
    <p:sldId id="486" r:id="rId17"/>
    <p:sldId id="487" r:id="rId18"/>
    <p:sldId id="282" r:id="rId19"/>
    <p:sldId id="316" r:id="rId20"/>
    <p:sldId id="307" r:id="rId21"/>
    <p:sldId id="479" r:id="rId22"/>
    <p:sldId id="285" r:id="rId23"/>
    <p:sldId id="473" r:id="rId24"/>
    <p:sldId id="468" r:id="rId25"/>
    <p:sldId id="463" r:id="rId26"/>
    <p:sldId id="459" r:id="rId27"/>
    <p:sldId id="475" r:id="rId28"/>
    <p:sldId id="314" r:id="rId29"/>
    <p:sldId id="467" r:id="rId30"/>
    <p:sldId id="333" r:id="rId31"/>
    <p:sldId id="334" r:id="rId32"/>
    <p:sldId id="458" r:id="rId33"/>
    <p:sldId id="476" r:id="rId34"/>
    <p:sldId id="477" r:id="rId35"/>
    <p:sldId id="478" r:id="rId36"/>
    <p:sldId id="460" r:id="rId37"/>
    <p:sldId id="500" r:id="rId38"/>
    <p:sldId id="384" r:id="rId39"/>
    <p:sldId id="491" r:id="rId40"/>
    <p:sldId id="466" r:id="rId41"/>
    <p:sldId id="469" r:id="rId42"/>
    <p:sldId id="367" r:id="rId43"/>
    <p:sldId id="498" r:id="rId44"/>
    <p:sldId id="376" r:id="rId45"/>
    <p:sldId id="380" r:id="rId46"/>
    <p:sldId id="480" r:id="rId47"/>
    <p:sldId id="481" r:id="rId48"/>
    <p:sldId id="482" r:id="rId49"/>
    <p:sldId id="483" r:id="rId50"/>
    <p:sldId id="381" r:id="rId51"/>
    <p:sldId id="382" r:id="rId52"/>
    <p:sldId id="472" r:id="rId53"/>
    <p:sldId id="492" r:id="rId54"/>
    <p:sldId id="495" r:id="rId55"/>
    <p:sldId id="493" r:id="rId56"/>
    <p:sldId id="494" r:id="rId57"/>
    <p:sldId id="353" r:id="rId58"/>
    <p:sldId id="357" r:id="rId59"/>
    <p:sldId id="360" r:id="rId60"/>
    <p:sldId id="470" r:id="rId61"/>
    <p:sldId id="361" r:id="rId62"/>
    <p:sldId id="503" r:id="rId63"/>
    <p:sldId id="488" r:id="rId64"/>
    <p:sldId id="502" r:id="rId65"/>
    <p:sldId id="489" r:id="rId66"/>
  </p:sldIdLst>
  <p:sldSz cx="9144000" cy="6858000" type="screen4x3"/>
  <p:notesSz cx="7077075" cy="9383713"/>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AD204"/>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15" autoAdjust="0"/>
    <p:restoredTop sz="82833" autoAdjust="0"/>
  </p:normalViewPr>
  <p:slideViewPr>
    <p:cSldViewPr>
      <p:cViewPr varScale="1">
        <p:scale>
          <a:sx n="90" d="100"/>
          <a:sy n="90" d="100"/>
        </p:scale>
        <p:origin x="-666"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ECDA3E7-B5B9-41C5-ADFE-B3A13F84798D}" type="doc">
      <dgm:prSet loTypeId="urn:microsoft.com/office/officeart/2005/8/layout/cycle5" loCatId="cycle" qsTypeId="urn:microsoft.com/office/officeart/2005/8/quickstyle/simple1" qsCatId="simple" csTypeId="urn:microsoft.com/office/officeart/2005/8/colors/accent1_2" csCatId="accent1" phldr="1"/>
      <dgm:spPr/>
      <dgm:t>
        <a:bodyPr/>
        <a:lstStyle/>
        <a:p>
          <a:endParaRPr lang="en-US"/>
        </a:p>
      </dgm:t>
    </dgm:pt>
    <dgm:pt modelId="{6A76C7CD-76B5-4409-81E4-395652F2CA91}">
      <dgm:prSet phldrT="[Text]"/>
      <dgm:spPr/>
      <dgm:t>
        <a:bodyPr/>
        <a:lstStyle/>
        <a:p>
          <a:r>
            <a:rPr lang="en-US" dirty="0" smtClean="0"/>
            <a:t>Mission</a:t>
          </a:r>
        </a:p>
        <a:p>
          <a:r>
            <a:rPr lang="en-US" dirty="0" smtClean="0"/>
            <a:t>(What’s the goal)</a:t>
          </a:r>
          <a:endParaRPr lang="en-US" dirty="0"/>
        </a:p>
      </dgm:t>
    </dgm:pt>
    <dgm:pt modelId="{E503F2AE-2CC0-4674-86C6-C8B2D27CF874}" type="parTrans" cxnId="{CBC8D34C-40A7-4195-BBD0-3DD3339F73E7}">
      <dgm:prSet/>
      <dgm:spPr/>
      <dgm:t>
        <a:bodyPr/>
        <a:lstStyle/>
        <a:p>
          <a:endParaRPr lang="en-US"/>
        </a:p>
      </dgm:t>
    </dgm:pt>
    <dgm:pt modelId="{7D9D8B2D-3B88-479B-BCBF-4C85783F4C11}" type="sibTrans" cxnId="{CBC8D34C-40A7-4195-BBD0-3DD3339F73E7}">
      <dgm:prSet/>
      <dgm:spPr/>
      <dgm:t>
        <a:bodyPr/>
        <a:lstStyle/>
        <a:p>
          <a:endParaRPr lang="en-US"/>
        </a:p>
      </dgm:t>
    </dgm:pt>
    <dgm:pt modelId="{BCCDC60D-CF38-431D-BD2F-2830D9E4D856}">
      <dgm:prSet phldrT="[Text]"/>
      <dgm:spPr/>
      <dgm:t>
        <a:bodyPr/>
        <a:lstStyle/>
        <a:p>
          <a:r>
            <a:rPr lang="en-US" dirty="0" smtClean="0"/>
            <a:t>Environment Scan</a:t>
          </a:r>
        </a:p>
        <a:p>
          <a:r>
            <a:rPr lang="en-US" dirty="0" smtClean="0"/>
            <a:t>(External &amp; Internal)</a:t>
          </a:r>
          <a:endParaRPr lang="en-US" dirty="0"/>
        </a:p>
      </dgm:t>
    </dgm:pt>
    <dgm:pt modelId="{BBD25E70-36BA-4BDA-8E9F-B7EACEA3B474}" type="parTrans" cxnId="{8F370981-ED15-479A-A3B3-D8DE72615F22}">
      <dgm:prSet/>
      <dgm:spPr/>
      <dgm:t>
        <a:bodyPr/>
        <a:lstStyle/>
        <a:p>
          <a:endParaRPr lang="en-US"/>
        </a:p>
      </dgm:t>
    </dgm:pt>
    <dgm:pt modelId="{A4AA5E85-FD78-4D9F-9C32-13D40F0322D9}" type="sibTrans" cxnId="{8F370981-ED15-479A-A3B3-D8DE72615F22}">
      <dgm:prSet/>
      <dgm:spPr/>
      <dgm:t>
        <a:bodyPr/>
        <a:lstStyle/>
        <a:p>
          <a:endParaRPr lang="en-US"/>
        </a:p>
      </dgm:t>
    </dgm:pt>
    <dgm:pt modelId="{48B02885-8E8F-4264-98A4-389DCA3DFAB2}">
      <dgm:prSet phldrT="[Text]"/>
      <dgm:spPr/>
      <dgm:t>
        <a:bodyPr/>
        <a:lstStyle/>
        <a:p>
          <a:r>
            <a:rPr lang="en-US" dirty="0" smtClean="0"/>
            <a:t>Forecast Supply &amp; Demand</a:t>
          </a:r>
        </a:p>
        <a:p>
          <a:r>
            <a:rPr lang="en-US" dirty="0" smtClean="0"/>
            <a:t>What are you going to need</a:t>
          </a:r>
          <a:endParaRPr lang="en-US" dirty="0"/>
        </a:p>
      </dgm:t>
    </dgm:pt>
    <dgm:pt modelId="{0344702B-EE79-4F92-9886-B92579564A0B}" type="parTrans" cxnId="{82E17AFA-37B9-48FC-8F62-C37CE5A913D0}">
      <dgm:prSet/>
      <dgm:spPr/>
      <dgm:t>
        <a:bodyPr/>
        <a:lstStyle/>
        <a:p>
          <a:endParaRPr lang="en-US"/>
        </a:p>
      </dgm:t>
    </dgm:pt>
    <dgm:pt modelId="{340F147D-4205-4335-A80F-FBE4D028444F}" type="sibTrans" cxnId="{82E17AFA-37B9-48FC-8F62-C37CE5A913D0}">
      <dgm:prSet/>
      <dgm:spPr/>
      <dgm:t>
        <a:bodyPr/>
        <a:lstStyle/>
        <a:p>
          <a:endParaRPr lang="en-US"/>
        </a:p>
      </dgm:t>
    </dgm:pt>
    <dgm:pt modelId="{D2302001-66B4-4ADB-BA88-A00217A50B27}">
      <dgm:prSet phldrT="[Text]"/>
      <dgm:spPr/>
      <dgm:t>
        <a:bodyPr/>
        <a:lstStyle/>
        <a:p>
          <a:r>
            <a:rPr lang="en-US" dirty="0" smtClean="0"/>
            <a:t>Complete HR Inventory</a:t>
          </a:r>
        </a:p>
        <a:p>
          <a:r>
            <a:rPr lang="en-US" dirty="0" smtClean="0"/>
            <a:t>What have &amp; where is gap </a:t>
          </a:r>
          <a:endParaRPr lang="en-US" dirty="0"/>
        </a:p>
      </dgm:t>
    </dgm:pt>
    <dgm:pt modelId="{9BD70538-4A8D-4A41-B91A-63603328217B}" type="parTrans" cxnId="{1843D75B-B726-4ED5-AA7C-170514018130}">
      <dgm:prSet/>
      <dgm:spPr/>
      <dgm:t>
        <a:bodyPr/>
        <a:lstStyle/>
        <a:p>
          <a:endParaRPr lang="en-US"/>
        </a:p>
      </dgm:t>
    </dgm:pt>
    <dgm:pt modelId="{2FF9AE93-245C-400E-AC01-9C041F195AB0}" type="sibTrans" cxnId="{1843D75B-B726-4ED5-AA7C-170514018130}">
      <dgm:prSet/>
      <dgm:spPr/>
      <dgm:t>
        <a:bodyPr/>
        <a:lstStyle/>
        <a:p>
          <a:endParaRPr lang="en-US"/>
        </a:p>
      </dgm:t>
    </dgm:pt>
    <dgm:pt modelId="{DD3F643E-1CB6-42DD-8C78-86DA2EDA21F8}">
      <dgm:prSet phldrT="[Text]"/>
      <dgm:spPr/>
      <dgm:t>
        <a:bodyPr/>
        <a:lstStyle/>
        <a:p>
          <a:r>
            <a:rPr lang="en-US" dirty="0" smtClean="0"/>
            <a:t>Actions needed to </a:t>
          </a:r>
        </a:p>
        <a:p>
          <a:r>
            <a:rPr lang="en-US" dirty="0" smtClean="0"/>
            <a:t>reduce gap</a:t>
          </a:r>
          <a:endParaRPr lang="en-US" dirty="0"/>
        </a:p>
      </dgm:t>
    </dgm:pt>
    <dgm:pt modelId="{DD8BDBD9-E6A7-4562-97BB-6D39C7A445DF}" type="parTrans" cxnId="{C462D6B3-53EA-47B3-9083-4D441429F3D4}">
      <dgm:prSet/>
      <dgm:spPr/>
      <dgm:t>
        <a:bodyPr/>
        <a:lstStyle/>
        <a:p>
          <a:endParaRPr lang="en-US"/>
        </a:p>
      </dgm:t>
    </dgm:pt>
    <dgm:pt modelId="{CBC4A78C-77C0-4598-A024-29E4B95645A6}" type="sibTrans" cxnId="{C462D6B3-53EA-47B3-9083-4D441429F3D4}">
      <dgm:prSet/>
      <dgm:spPr/>
      <dgm:t>
        <a:bodyPr/>
        <a:lstStyle/>
        <a:p>
          <a:endParaRPr lang="en-US"/>
        </a:p>
      </dgm:t>
    </dgm:pt>
    <dgm:pt modelId="{8352528F-F2B9-451A-B716-D462D6723FC8}">
      <dgm:prSet phldrT="[Text]"/>
      <dgm:spPr/>
      <dgm:t>
        <a:bodyPr/>
        <a:lstStyle/>
        <a:p>
          <a:r>
            <a:rPr lang="en-US" dirty="0" smtClean="0"/>
            <a:t>Execute Plan</a:t>
          </a:r>
          <a:endParaRPr lang="en-US" dirty="0"/>
        </a:p>
      </dgm:t>
    </dgm:pt>
    <dgm:pt modelId="{676F7C5C-8B06-423A-ACB6-5DEA793BF88F}" type="parTrans" cxnId="{AD3D2A55-BAA1-4A80-9962-FF8B0EBCC491}">
      <dgm:prSet/>
      <dgm:spPr/>
      <dgm:t>
        <a:bodyPr/>
        <a:lstStyle/>
        <a:p>
          <a:endParaRPr lang="en-US"/>
        </a:p>
      </dgm:t>
    </dgm:pt>
    <dgm:pt modelId="{E02F7BD4-597A-42DB-8089-A916425FF7E4}" type="sibTrans" cxnId="{AD3D2A55-BAA1-4A80-9962-FF8B0EBCC491}">
      <dgm:prSet/>
      <dgm:spPr/>
      <dgm:t>
        <a:bodyPr/>
        <a:lstStyle/>
        <a:p>
          <a:endParaRPr lang="en-US"/>
        </a:p>
      </dgm:t>
    </dgm:pt>
    <dgm:pt modelId="{E85A26B3-0644-4A1A-8879-4E849A61B54F}">
      <dgm:prSet phldrT="[Text]"/>
      <dgm:spPr/>
      <dgm:t>
        <a:bodyPr/>
        <a:lstStyle/>
        <a:p>
          <a:r>
            <a:rPr lang="en-US" dirty="0" smtClean="0"/>
            <a:t>Involve Others</a:t>
          </a:r>
          <a:endParaRPr lang="en-US" dirty="0"/>
        </a:p>
      </dgm:t>
    </dgm:pt>
    <dgm:pt modelId="{ED90F375-9E7E-4969-8971-19EB082B1F87}" type="parTrans" cxnId="{F2436039-90F7-4D30-A5BA-B4E9E6606469}">
      <dgm:prSet/>
      <dgm:spPr/>
      <dgm:t>
        <a:bodyPr/>
        <a:lstStyle/>
        <a:p>
          <a:endParaRPr lang="en-US"/>
        </a:p>
      </dgm:t>
    </dgm:pt>
    <dgm:pt modelId="{13080F22-7A11-4FB3-BE57-0F5CACDFFBEC}" type="sibTrans" cxnId="{F2436039-90F7-4D30-A5BA-B4E9E6606469}">
      <dgm:prSet/>
      <dgm:spPr/>
      <dgm:t>
        <a:bodyPr/>
        <a:lstStyle/>
        <a:p>
          <a:endParaRPr lang="en-US"/>
        </a:p>
      </dgm:t>
    </dgm:pt>
    <dgm:pt modelId="{C9F23606-AF93-4751-AA34-15E3CD304CCC}">
      <dgm:prSet phldrT="[Text]"/>
      <dgm:spPr/>
      <dgm:t>
        <a:bodyPr/>
        <a:lstStyle/>
        <a:p>
          <a:r>
            <a:rPr lang="en-US" dirty="0" smtClean="0"/>
            <a:t>Assess</a:t>
          </a:r>
        </a:p>
        <a:p>
          <a:r>
            <a:rPr lang="en-US" dirty="0" smtClean="0"/>
            <a:t>What went well</a:t>
          </a:r>
        </a:p>
        <a:p>
          <a:r>
            <a:rPr lang="en-US" dirty="0" smtClean="0"/>
            <a:t>What to change </a:t>
          </a:r>
          <a:endParaRPr lang="en-US" dirty="0"/>
        </a:p>
      </dgm:t>
    </dgm:pt>
    <dgm:pt modelId="{2218A4C1-256E-44D9-99A8-ECDBEE292264}" type="parTrans" cxnId="{B79F9E2C-826B-45E1-85E3-C27B7652721D}">
      <dgm:prSet/>
      <dgm:spPr/>
      <dgm:t>
        <a:bodyPr/>
        <a:lstStyle/>
        <a:p>
          <a:endParaRPr lang="en-US"/>
        </a:p>
      </dgm:t>
    </dgm:pt>
    <dgm:pt modelId="{947FDD2C-E074-47A8-9E56-F7EA6869F99A}" type="sibTrans" cxnId="{B79F9E2C-826B-45E1-85E3-C27B7652721D}">
      <dgm:prSet/>
      <dgm:spPr/>
      <dgm:t>
        <a:bodyPr/>
        <a:lstStyle/>
        <a:p>
          <a:endParaRPr lang="en-US"/>
        </a:p>
      </dgm:t>
    </dgm:pt>
    <dgm:pt modelId="{8C498FE4-F470-4D83-BCD9-192D2AF03073}" type="pres">
      <dgm:prSet presAssocID="{AECDA3E7-B5B9-41C5-ADFE-B3A13F84798D}" presName="cycle" presStyleCnt="0">
        <dgm:presLayoutVars>
          <dgm:dir/>
          <dgm:resizeHandles val="exact"/>
        </dgm:presLayoutVars>
      </dgm:prSet>
      <dgm:spPr/>
      <dgm:t>
        <a:bodyPr/>
        <a:lstStyle/>
        <a:p>
          <a:endParaRPr lang="en-US"/>
        </a:p>
      </dgm:t>
    </dgm:pt>
    <dgm:pt modelId="{A9654FA6-6287-4D03-86D2-7F7C318F3E08}" type="pres">
      <dgm:prSet presAssocID="{6A76C7CD-76B5-4409-81E4-395652F2CA91}" presName="node" presStyleLbl="node1" presStyleIdx="0" presStyleCnt="8" custScaleX="181756" custScaleY="143094">
        <dgm:presLayoutVars>
          <dgm:bulletEnabled val="1"/>
        </dgm:presLayoutVars>
      </dgm:prSet>
      <dgm:spPr/>
      <dgm:t>
        <a:bodyPr/>
        <a:lstStyle/>
        <a:p>
          <a:endParaRPr lang="en-US"/>
        </a:p>
      </dgm:t>
    </dgm:pt>
    <dgm:pt modelId="{04456783-5F9E-4182-B8C8-28B260585946}" type="pres">
      <dgm:prSet presAssocID="{6A76C7CD-76B5-4409-81E4-395652F2CA91}" presName="spNode" presStyleCnt="0"/>
      <dgm:spPr/>
    </dgm:pt>
    <dgm:pt modelId="{C8C5E95F-F4EB-4459-BD2E-DBC58900D460}" type="pres">
      <dgm:prSet presAssocID="{7D9D8B2D-3B88-479B-BCBF-4C85783F4C11}" presName="sibTrans" presStyleLbl="sibTrans1D1" presStyleIdx="0" presStyleCnt="8"/>
      <dgm:spPr/>
      <dgm:t>
        <a:bodyPr/>
        <a:lstStyle/>
        <a:p>
          <a:endParaRPr lang="en-US"/>
        </a:p>
      </dgm:t>
    </dgm:pt>
    <dgm:pt modelId="{6D1F0D04-E19F-4E02-80BF-C3D68F58D64C}" type="pres">
      <dgm:prSet presAssocID="{BCCDC60D-CF38-431D-BD2F-2830D9E4D856}" presName="node" presStyleLbl="node1" presStyleIdx="1" presStyleCnt="8" custScaleX="181756" custScaleY="143094" custRadScaleRad="103282" custRadScaleInc="68884">
        <dgm:presLayoutVars>
          <dgm:bulletEnabled val="1"/>
        </dgm:presLayoutVars>
      </dgm:prSet>
      <dgm:spPr/>
      <dgm:t>
        <a:bodyPr/>
        <a:lstStyle/>
        <a:p>
          <a:endParaRPr lang="en-US"/>
        </a:p>
      </dgm:t>
    </dgm:pt>
    <dgm:pt modelId="{64136A68-A86D-4F86-8DD8-A111C55748EF}" type="pres">
      <dgm:prSet presAssocID="{BCCDC60D-CF38-431D-BD2F-2830D9E4D856}" presName="spNode" presStyleCnt="0"/>
      <dgm:spPr/>
    </dgm:pt>
    <dgm:pt modelId="{63AC0624-9B70-4045-97D2-F3D348DA43E5}" type="pres">
      <dgm:prSet presAssocID="{A4AA5E85-FD78-4D9F-9C32-13D40F0322D9}" presName="sibTrans" presStyleLbl="sibTrans1D1" presStyleIdx="1" presStyleCnt="8"/>
      <dgm:spPr/>
      <dgm:t>
        <a:bodyPr/>
        <a:lstStyle/>
        <a:p>
          <a:endParaRPr lang="en-US"/>
        </a:p>
      </dgm:t>
    </dgm:pt>
    <dgm:pt modelId="{C7A86389-5B20-4094-A8C9-E6279E6DB297}" type="pres">
      <dgm:prSet presAssocID="{48B02885-8E8F-4264-98A4-389DCA3DFAB2}" presName="node" presStyleLbl="node1" presStyleIdx="2" presStyleCnt="8" custScaleX="181756" custScaleY="143094" custRadScaleRad="113208">
        <dgm:presLayoutVars>
          <dgm:bulletEnabled val="1"/>
        </dgm:presLayoutVars>
      </dgm:prSet>
      <dgm:spPr/>
      <dgm:t>
        <a:bodyPr/>
        <a:lstStyle/>
        <a:p>
          <a:endParaRPr lang="en-US"/>
        </a:p>
      </dgm:t>
    </dgm:pt>
    <dgm:pt modelId="{DD31973B-1540-4AB6-B9CB-AE91209FF164}" type="pres">
      <dgm:prSet presAssocID="{48B02885-8E8F-4264-98A4-389DCA3DFAB2}" presName="spNode" presStyleCnt="0"/>
      <dgm:spPr/>
    </dgm:pt>
    <dgm:pt modelId="{BFB2A00F-0316-4D0B-AD48-8E6C0B87563E}" type="pres">
      <dgm:prSet presAssocID="{340F147D-4205-4335-A80F-FBE4D028444F}" presName="sibTrans" presStyleLbl="sibTrans1D1" presStyleIdx="2" presStyleCnt="8"/>
      <dgm:spPr/>
      <dgm:t>
        <a:bodyPr/>
        <a:lstStyle/>
        <a:p>
          <a:endParaRPr lang="en-US"/>
        </a:p>
      </dgm:t>
    </dgm:pt>
    <dgm:pt modelId="{039755E6-64A5-4110-B67C-6A5F8C303864}" type="pres">
      <dgm:prSet presAssocID="{D2302001-66B4-4ADB-BA88-A00217A50B27}" presName="node" presStyleLbl="node1" presStyleIdx="3" presStyleCnt="8" custScaleX="181756" custScaleY="143094" custRadScaleRad="103971" custRadScaleInc="-65254">
        <dgm:presLayoutVars>
          <dgm:bulletEnabled val="1"/>
        </dgm:presLayoutVars>
      </dgm:prSet>
      <dgm:spPr/>
      <dgm:t>
        <a:bodyPr/>
        <a:lstStyle/>
        <a:p>
          <a:endParaRPr lang="en-US"/>
        </a:p>
      </dgm:t>
    </dgm:pt>
    <dgm:pt modelId="{71A6CD5A-D0E8-4B17-BD5D-365C5F7CA259}" type="pres">
      <dgm:prSet presAssocID="{D2302001-66B4-4ADB-BA88-A00217A50B27}" presName="spNode" presStyleCnt="0"/>
      <dgm:spPr/>
    </dgm:pt>
    <dgm:pt modelId="{11A58229-874D-43B9-8517-1086EBC11C5B}" type="pres">
      <dgm:prSet presAssocID="{2FF9AE93-245C-400E-AC01-9C041F195AB0}" presName="sibTrans" presStyleLbl="sibTrans1D1" presStyleIdx="3" presStyleCnt="8"/>
      <dgm:spPr/>
      <dgm:t>
        <a:bodyPr/>
        <a:lstStyle/>
        <a:p>
          <a:endParaRPr lang="en-US"/>
        </a:p>
      </dgm:t>
    </dgm:pt>
    <dgm:pt modelId="{DEE02362-D147-4895-9E80-134B31911E0B}" type="pres">
      <dgm:prSet presAssocID="{DD3F643E-1CB6-42DD-8C78-86DA2EDA21F8}" presName="node" presStyleLbl="node1" presStyleIdx="4" presStyleCnt="8" custScaleX="181756" custScaleY="143094" custRadScaleRad="98314">
        <dgm:presLayoutVars>
          <dgm:bulletEnabled val="1"/>
        </dgm:presLayoutVars>
      </dgm:prSet>
      <dgm:spPr/>
      <dgm:t>
        <a:bodyPr/>
        <a:lstStyle/>
        <a:p>
          <a:endParaRPr lang="en-US"/>
        </a:p>
      </dgm:t>
    </dgm:pt>
    <dgm:pt modelId="{2082FA50-887E-4B5E-B0F5-2F264A52CDF4}" type="pres">
      <dgm:prSet presAssocID="{DD3F643E-1CB6-42DD-8C78-86DA2EDA21F8}" presName="spNode" presStyleCnt="0"/>
      <dgm:spPr/>
    </dgm:pt>
    <dgm:pt modelId="{1352758F-5E9E-4B9B-AD4F-46D4C8CA273B}" type="pres">
      <dgm:prSet presAssocID="{CBC4A78C-77C0-4598-A024-29E4B95645A6}" presName="sibTrans" presStyleLbl="sibTrans1D1" presStyleIdx="4" presStyleCnt="8"/>
      <dgm:spPr/>
      <dgm:t>
        <a:bodyPr/>
        <a:lstStyle/>
        <a:p>
          <a:endParaRPr lang="en-US"/>
        </a:p>
      </dgm:t>
    </dgm:pt>
    <dgm:pt modelId="{41927883-DB92-4C28-B6CD-8CD7CA1C51B0}" type="pres">
      <dgm:prSet presAssocID="{8352528F-F2B9-451A-B716-D462D6723FC8}" presName="node" presStyleLbl="node1" presStyleIdx="5" presStyleCnt="8" custScaleX="186915" custScaleY="146870" custRadScaleRad="102001" custRadScaleInc="75915">
        <dgm:presLayoutVars>
          <dgm:bulletEnabled val="1"/>
        </dgm:presLayoutVars>
      </dgm:prSet>
      <dgm:spPr/>
      <dgm:t>
        <a:bodyPr/>
        <a:lstStyle/>
        <a:p>
          <a:endParaRPr lang="en-US"/>
        </a:p>
      </dgm:t>
    </dgm:pt>
    <dgm:pt modelId="{E5EAEFBD-4ACB-4EC8-AD1B-9C3470B35CB5}" type="pres">
      <dgm:prSet presAssocID="{8352528F-F2B9-451A-B716-D462D6723FC8}" presName="spNode" presStyleCnt="0"/>
      <dgm:spPr/>
    </dgm:pt>
    <dgm:pt modelId="{214E4B64-8AD9-488B-A5F9-A9C1D3127753}" type="pres">
      <dgm:prSet presAssocID="{E02F7BD4-597A-42DB-8089-A916425FF7E4}" presName="sibTrans" presStyleLbl="sibTrans1D1" presStyleIdx="5" presStyleCnt="8"/>
      <dgm:spPr/>
      <dgm:t>
        <a:bodyPr/>
        <a:lstStyle/>
        <a:p>
          <a:endParaRPr lang="en-US"/>
        </a:p>
      </dgm:t>
    </dgm:pt>
    <dgm:pt modelId="{15CC8100-3BC6-400A-8362-E64426BAC358}" type="pres">
      <dgm:prSet presAssocID="{E85A26B3-0644-4A1A-8879-4E849A61B54F}" presName="node" presStyleLbl="node1" presStyleIdx="6" presStyleCnt="8" custScaleX="186915" custScaleY="146870" custRadScaleRad="113208">
        <dgm:presLayoutVars>
          <dgm:bulletEnabled val="1"/>
        </dgm:presLayoutVars>
      </dgm:prSet>
      <dgm:spPr/>
      <dgm:t>
        <a:bodyPr/>
        <a:lstStyle/>
        <a:p>
          <a:endParaRPr lang="en-US"/>
        </a:p>
      </dgm:t>
    </dgm:pt>
    <dgm:pt modelId="{C49D88E7-268A-4689-802E-4893FE0C5964}" type="pres">
      <dgm:prSet presAssocID="{E85A26B3-0644-4A1A-8879-4E849A61B54F}" presName="spNode" presStyleCnt="0"/>
      <dgm:spPr/>
    </dgm:pt>
    <dgm:pt modelId="{50330B7B-8CDC-439F-8845-7471040CB37B}" type="pres">
      <dgm:prSet presAssocID="{13080F22-7A11-4FB3-BE57-0F5CACDFFBEC}" presName="sibTrans" presStyleLbl="sibTrans1D1" presStyleIdx="6" presStyleCnt="8"/>
      <dgm:spPr/>
      <dgm:t>
        <a:bodyPr/>
        <a:lstStyle/>
        <a:p>
          <a:endParaRPr lang="en-US"/>
        </a:p>
      </dgm:t>
    </dgm:pt>
    <dgm:pt modelId="{068EDC93-A293-4B9E-A128-005C6834759F}" type="pres">
      <dgm:prSet presAssocID="{C9F23606-AF93-4751-AA34-15E3CD304CCC}" presName="node" presStyleLbl="node1" presStyleIdx="7" presStyleCnt="8" custScaleX="186915" custScaleY="146870" custRadScaleRad="101287" custRadScaleInc="-61136">
        <dgm:presLayoutVars>
          <dgm:bulletEnabled val="1"/>
        </dgm:presLayoutVars>
      </dgm:prSet>
      <dgm:spPr/>
      <dgm:t>
        <a:bodyPr/>
        <a:lstStyle/>
        <a:p>
          <a:endParaRPr lang="en-US"/>
        </a:p>
      </dgm:t>
    </dgm:pt>
    <dgm:pt modelId="{07A8B2A8-4FEB-4163-89C5-2FA1B7DB5274}" type="pres">
      <dgm:prSet presAssocID="{C9F23606-AF93-4751-AA34-15E3CD304CCC}" presName="spNode" presStyleCnt="0"/>
      <dgm:spPr/>
    </dgm:pt>
    <dgm:pt modelId="{3A6BD9D5-60C9-4749-9F7B-CFD33F5C9341}" type="pres">
      <dgm:prSet presAssocID="{947FDD2C-E074-47A8-9E56-F7EA6869F99A}" presName="sibTrans" presStyleLbl="sibTrans1D1" presStyleIdx="7" presStyleCnt="8"/>
      <dgm:spPr/>
      <dgm:t>
        <a:bodyPr/>
        <a:lstStyle/>
        <a:p>
          <a:endParaRPr lang="en-US"/>
        </a:p>
      </dgm:t>
    </dgm:pt>
  </dgm:ptLst>
  <dgm:cxnLst>
    <dgm:cxn modelId="{82E17AFA-37B9-48FC-8F62-C37CE5A913D0}" srcId="{AECDA3E7-B5B9-41C5-ADFE-B3A13F84798D}" destId="{48B02885-8E8F-4264-98A4-389DCA3DFAB2}" srcOrd="2" destOrd="0" parTransId="{0344702B-EE79-4F92-9886-B92579564A0B}" sibTransId="{340F147D-4205-4335-A80F-FBE4D028444F}"/>
    <dgm:cxn modelId="{CBC8D34C-40A7-4195-BBD0-3DD3339F73E7}" srcId="{AECDA3E7-B5B9-41C5-ADFE-B3A13F84798D}" destId="{6A76C7CD-76B5-4409-81E4-395652F2CA91}" srcOrd="0" destOrd="0" parTransId="{E503F2AE-2CC0-4674-86C6-C8B2D27CF874}" sibTransId="{7D9D8B2D-3B88-479B-BCBF-4C85783F4C11}"/>
    <dgm:cxn modelId="{60799DDA-9619-47D6-9BB3-CA03DE80B171}" type="presOf" srcId="{947FDD2C-E074-47A8-9E56-F7EA6869F99A}" destId="{3A6BD9D5-60C9-4749-9F7B-CFD33F5C9341}" srcOrd="0" destOrd="0" presId="urn:microsoft.com/office/officeart/2005/8/layout/cycle5"/>
    <dgm:cxn modelId="{C1AD984E-09DA-4F53-B315-0896D199E714}" type="presOf" srcId="{BCCDC60D-CF38-431D-BD2F-2830D9E4D856}" destId="{6D1F0D04-E19F-4E02-80BF-C3D68F58D64C}" srcOrd="0" destOrd="0" presId="urn:microsoft.com/office/officeart/2005/8/layout/cycle5"/>
    <dgm:cxn modelId="{C462D6B3-53EA-47B3-9083-4D441429F3D4}" srcId="{AECDA3E7-B5B9-41C5-ADFE-B3A13F84798D}" destId="{DD3F643E-1CB6-42DD-8C78-86DA2EDA21F8}" srcOrd="4" destOrd="0" parTransId="{DD8BDBD9-E6A7-4562-97BB-6D39C7A445DF}" sibTransId="{CBC4A78C-77C0-4598-A024-29E4B95645A6}"/>
    <dgm:cxn modelId="{E2FB65C0-01E1-446D-B27E-038C6D508AB3}" type="presOf" srcId="{A4AA5E85-FD78-4D9F-9C32-13D40F0322D9}" destId="{63AC0624-9B70-4045-97D2-F3D348DA43E5}" srcOrd="0" destOrd="0" presId="urn:microsoft.com/office/officeart/2005/8/layout/cycle5"/>
    <dgm:cxn modelId="{F1A0517C-2D1B-4E49-8E39-17EEEF9AAF0F}" type="presOf" srcId="{C9F23606-AF93-4751-AA34-15E3CD304CCC}" destId="{068EDC93-A293-4B9E-A128-005C6834759F}" srcOrd="0" destOrd="0" presId="urn:microsoft.com/office/officeart/2005/8/layout/cycle5"/>
    <dgm:cxn modelId="{F2436039-90F7-4D30-A5BA-B4E9E6606469}" srcId="{AECDA3E7-B5B9-41C5-ADFE-B3A13F84798D}" destId="{E85A26B3-0644-4A1A-8879-4E849A61B54F}" srcOrd="6" destOrd="0" parTransId="{ED90F375-9E7E-4969-8971-19EB082B1F87}" sibTransId="{13080F22-7A11-4FB3-BE57-0F5CACDFFBEC}"/>
    <dgm:cxn modelId="{34123A71-E000-478B-BB04-D0CC8EE3B3CC}" type="presOf" srcId="{D2302001-66B4-4ADB-BA88-A00217A50B27}" destId="{039755E6-64A5-4110-B67C-6A5F8C303864}" srcOrd="0" destOrd="0" presId="urn:microsoft.com/office/officeart/2005/8/layout/cycle5"/>
    <dgm:cxn modelId="{B28695AA-70FC-40D2-B003-00888820623A}" type="presOf" srcId="{340F147D-4205-4335-A80F-FBE4D028444F}" destId="{BFB2A00F-0316-4D0B-AD48-8E6C0B87563E}" srcOrd="0" destOrd="0" presId="urn:microsoft.com/office/officeart/2005/8/layout/cycle5"/>
    <dgm:cxn modelId="{2F329282-CB8E-4EB8-9E7E-16D4C8D68F6C}" type="presOf" srcId="{48B02885-8E8F-4264-98A4-389DCA3DFAB2}" destId="{C7A86389-5B20-4094-A8C9-E6279E6DB297}" srcOrd="0" destOrd="0" presId="urn:microsoft.com/office/officeart/2005/8/layout/cycle5"/>
    <dgm:cxn modelId="{8E2104BF-9A32-4BC4-8FCE-6664FD4E691B}" type="presOf" srcId="{6A76C7CD-76B5-4409-81E4-395652F2CA91}" destId="{A9654FA6-6287-4D03-86D2-7F7C318F3E08}" srcOrd="0" destOrd="0" presId="urn:microsoft.com/office/officeart/2005/8/layout/cycle5"/>
    <dgm:cxn modelId="{E9A21E34-A70F-460C-B929-8604139B69C4}" type="presOf" srcId="{E85A26B3-0644-4A1A-8879-4E849A61B54F}" destId="{15CC8100-3BC6-400A-8362-E64426BAC358}" srcOrd="0" destOrd="0" presId="urn:microsoft.com/office/officeart/2005/8/layout/cycle5"/>
    <dgm:cxn modelId="{1CA4DBE7-D77A-4804-99B0-9330B5B2B013}" type="presOf" srcId="{7D9D8B2D-3B88-479B-BCBF-4C85783F4C11}" destId="{C8C5E95F-F4EB-4459-BD2E-DBC58900D460}" srcOrd="0" destOrd="0" presId="urn:microsoft.com/office/officeart/2005/8/layout/cycle5"/>
    <dgm:cxn modelId="{FF8C3586-83AF-4FFF-B129-954BDBB40CB8}" type="presOf" srcId="{E02F7BD4-597A-42DB-8089-A916425FF7E4}" destId="{214E4B64-8AD9-488B-A5F9-A9C1D3127753}" srcOrd="0" destOrd="0" presId="urn:microsoft.com/office/officeart/2005/8/layout/cycle5"/>
    <dgm:cxn modelId="{77B271F5-3DCF-4C5E-8A61-E8802650237F}" type="presOf" srcId="{AECDA3E7-B5B9-41C5-ADFE-B3A13F84798D}" destId="{8C498FE4-F470-4D83-BCD9-192D2AF03073}" srcOrd="0" destOrd="0" presId="urn:microsoft.com/office/officeart/2005/8/layout/cycle5"/>
    <dgm:cxn modelId="{B79F9E2C-826B-45E1-85E3-C27B7652721D}" srcId="{AECDA3E7-B5B9-41C5-ADFE-B3A13F84798D}" destId="{C9F23606-AF93-4751-AA34-15E3CD304CCC}" srcOrd="7" destOrd="0" parTransId="{2218A4C1-256E-44D9-99A8-ECDBEE292264}" sibTransId="{947FDD2C-E074-47A8-9E56-F7EA6869F99A}"/>
    <dgm:cxn modelId="{85B15C2E-0479-4FB4-8823-8EF649F588C3}" type="presOf" srcId="{13080F22-7A11-4FB3-BE57-0F5CACDFFBEC}" destId="{50330B7B-8CDC-439F-8845-7471040CB37B}" srcOrd="0" destOrd="0" presId="urn:microsoft.com/office/officeart/2005/8/layout/cycle5"/>
    <dgm:cxn modelId="{AD3D2A55-BAA1-4A80-9962-FF8B0EBCC491}" srcId="{AECDA3E7-B5B9-41C5-ADFE-B3A13F84798D}" destId="{8352528F-F2B9-451A-B716-D462D6723FC8}" srcOrd="5" destOrd="0" parTransId="{676F7C5C-8B06-423A-ACB6-5DEA793BF88F}" sibTransId="{E02F7BD4-597A-42DB-8089-A916425FF7E4}"/>
    <dgm:cxn modelId="{1843D75B-B726-4ED5-AA7C-170514018130}" srcId="{AECDA3E7-B5B9-41C5-ADFE-B3A13F84798D}" destId="{D2302001-66B4-4ADB-BA88-A00217A50B27}" srcOrd="3" destOrd="0" parTransId="{9BD70538-4A8D-4A41-B91A-63603328217B}" sibTransId="{2FF9AE93-245C-400E-AC01-9C041F195AB0}"/>
    <dgm:cxn modelId="{CDE5C029-AE4D-447B-83B0-17CF082DA431}" type="presOf" srcId="{8352528F-F2B9-451A-B716-D462D6723FC8}" destId="{41927883-DB92-4C28-B6CD-8CD7CA1C51B0}" srcOrd="0" destOrd="0" presId="urn:microsoft.com/office/officeart/2005/8/layout/cycle5"/>
    <dgm:cxn modelId="{8F370981-ED15-479A-A3B3-D8DE72615F22}" srcId="{AECDA3E7-B5B9-41C5-ADFE-B3A13F84798D}" destId="{BCCDC60D-CF38-431D-BD2F-2830D9E4D856}" srcOrd="1" destOrd="0" parTransId="{BBD25E70-36BA-4BDA-8E9F-B7EACEA3B474}" sibTransId="{A4AA5E85-FD78-4D9F-9C32-13D40F0322D9}"/>
    <dgm:cxn modelId="{906F7300-E04C-44F1-9433-3ACEAE0EC1FD}" type="presOf" srcId="{2FF9AE93-245C-400E-AC01-9C041F195AB0}" destId="{11A58229-874D-43B9-8517-1086EBC11C5B}" srcOrd="0" destOrd="0" presId="urn:microsoft.com/office/officeart/2005/8/layout/cycle5"/>
    <dgm:cxn modelId="{959AC4B5-098F-41A1-B002-736BF2FE96FB}" type="presOf" srcId="{DD3F643E-1CB6-42DD-8C78-86DA2EDA21F8}" destId="{DEE02362-D147-4895-9E80-134B31911E0B}" srcOrd="0" destOrd="0" presId="urn:microsoft.com/office/officeart/2005/8/layout/cycle5"/>
    <dgm:cxn modelId="{BE851044-DEE6-4E1F-A40F-FDCF2D5A43B9}" type="presOf" srcId="{CBC4A78C-77C0-4598-A024-29E4B95645A6}" destId="{1352758F-5E9E-4B9B-AD4F-46D4C8CA273B}" srcOrd="0" destOrd="0" presId="urn:microsoft.com/office/officeart/2005/8/layout/cycle5"/>
    <dgm:cxn modelId="{958A2D76-EA56-48CE-9461-7A9D87081629}" type="presParOf" srcId="{8C498FE4-F470-4D83-BCD9-192D2AF03073}" destId="{A9654FA6-6287-4D03-86D2-7F7C318F3E08}" srcOrd="0" destOrd="0" presId="urn:microsoft.com/office/officeart/2005/8/layout/cycle5"/>
    <dgm:cxn modelId="{EBE001A2-66F9-4EB3-A654-1F57D56C3CAC}" type="presParOf" srcId="{8C498FE4-F470-4D83-BCD9-192D2AF03073}" destId="{04456783-5F9E-4182-B8C8-28B260585946}" srcOrd="1" destOrd="0" presId="urn:microsoft.com/office/officeart/2005/8/layout/cycle5"/>
    <dgm:cxn modelId="{39308B50-EB75-41F6-9319-3505E9F0FA55}" type="presParOf" srcId="{8C498FE4-F470-4D83-BCD9-192D2AF03073}" destId="{C8C5E95F-F4EB-4459-BD2E-DBC58900D460}" srcOrd="2" destOrd="0" presId="urn:microsoft.com/office/officeart/2005/8/layout/cycle5"/>
    <dgm:cxn modelId="{2277E19C-21B7-4612-9E44-0227F1189D12}" type="presParOf" srcId="{8C498FE4-F470-4D83-BCD9-192D2AF03073}" destId="{6D1F0D04-E19F-4E02-80BF-C3D68F58D64C}" srcOrd="3" destOrd="0" presId="urn:microsoft.com/office/officeart/2005/8/layout/cycle5"/>
    <dgm:cxn modelId="{494B34BD-CC84-426F-81CC-4B3C7CCDDD9A}" type="presParOf" srcId="{8C498FE4-F470-4D83-BCD9-192D2AF03073}" destId="{64136A68-A86D-4F86-8DD8-A111C55748EF}" srcOrd="4" destOrd="0" presId="urn:microsoft.com/office/officeart/2005/8/layout/cycle5"/>
    <dgm:cxn modelId="{9A7D5AEC-0B46-4021-81EC-B69670A44EE2}" type="presParOf" srcId="{8C498FE4-F470-4D83-BCD9-192D2AF03073}" destId="{63AC0624-9B70-4045-97D2-F3D348DA43E5}" srcOrd="5" destOrd="0" presId="urn:microsoft.com/office/officeart/2005/8/layout/cycle5"/>
    <dgm:cxn modelId="{A8B1F13C-25F9-4D9B-B443-F09CB82CDF7B}" type="presParOf" srcId="{8C498FE4-F470-4D83-BCD9-192D2AF03073}" destId="{C7A86389-5B20-4094-A8C9-E6279E6DB297}" srcOrd="6" destOrd="0" presId="urn:microsoft.com/office/officeart/2005/8/layout/cycle5"/>
    <dgm:cxn modelId="{F9946339-44B8-4005-885E-34CC7162A522}" type="presParOf" srcId="{8C498FE4-F470-4D83-BCD9-192D2AF03073}" destId="{DD31973B-1540-4AB6-B9CB-AE91209FF164}" srcOrd="7" destOrd="0" presId="urn:microsoft.com/office/officeart/2005/8/layout/cycle5"/>
    <dgm:cxn modelId="{BCC84D14-E5CE-4E81-B2A8-C0D96ADA4C33}" type="presParOf" srcId="{8C498FE4-F470-4D83-BCD9-192D2AF03073}" destId="{BFB2A00F-0316-4D0B-AD48-8E6C0B87563E}" srcOrd="8" destOrd="0" presId="urn:microsoft.com/office/officeart/2005/8/layout/cycle5"/>
    <dgm:cxn modelId="{F4D0FB53-07E7-42AC-9A5B-09CCC6F33B51}" type="presParOf" srcId="{8C498FE4-F470-4D83-BCD9-192D2AF03073}" destId="{039755E6-64A5-4110-B67C-6A5F8C303864}" srcOrd="9" destOrd="0" presId="urn:microsoft.com/office/officeart/2005/8/layout/cycle5"/>
    <dgm:cxn modelId="{0816D13C-6FDB-40F2-A83C-09D1E46BA575}" type="presParOf" srcId="{8C498FE4-F470-4D83-BCD9-192D2AF03073}" destId="{71A6CD5A-D0E8-4B17-BD5D-365C5F7CA259}" srcOrd="10" destOrd="0" presId="urn:microsoft.com/office/officeart/2005/8/layout/cycle5"/>
    <dgm:cxn modelId="{DB9651FF-C46B-4B26-9858-D6F09E8AD225}" type="presParOf" srcId="{8C498FE4-F470-4D83-BCD9-192D2AF03073}" destId="{11A58229-874D-43B9-8517-1086EBC11C5B}" srcOrd="11" destOrd="0" presId="urn:microsoft.com/office/officeart/2005/8/layout/cycle5"/>
    <dgm:cxn modelId="{C8B21455-F9C0-4CC7-9DEC-D479B8A7833C}" type="presParOf" srcId="{8C498FE4-F470-4D83-BCD9-192D2AF03073}" destId="{DEE02362-D147-4895-9E80-134B31911E0B}" srcOrd="12" destOrd="0" presId="urn:microsoft.com/office/officeart/2005/8/layout/cycle5"/>
    <dgm:cxn modelId="{394A8F23-ECFF-493E-B4D4-224330BBBF67}" type="presParOf" srcId="{8C498FE4-F470-4D83-BCD9-192D2AF03073}" destId="{2082FA50-887E-4B5E-B0F5-2F264A52CDF4}" srcOrd="13" destOrd="0" presId="urn:microsoft.com/office/officeart/2005/8/layout/cycle5"/>
    <dgm:cxn modelId="{DCBECDB0-3C16-47B7-8414-74945BFF3913}" type="presParOf" srcId="{8C498FE4-F470-4D83-BCD9-192D2AF03073}" destId="{1352758F-5E9E-4B9B-AD4F-46D4C8CA273B}" srcOrd="14" destOrd="0" presId="urn:microsoft.com/office/officeart/2005/8/layout/cycle5"/>
    <dgm:cxn modelId="{864C83DC-680B-4D1E-BF83-2413935C82D7}" type="presParOf" srcId="{8C498FE4-F470-4D83-BCD9-192D2AF03073}" destId="{41927883-DB92-4C28-B6CD-8CD7CA1C51B0}" srcOrd="15" destOrd="0" presId="urn:microsoft.com/office/officeart/2005/8/layout/cycle5"/>
    <dgm:cxn modelId="{3C9C03C2-A02B-47B9-AA14-BE6C47A4EAAB}" type="presParOf" srcId="{8C498FE4-F470-4D83-BCD9-192D2AF03073}" destId="{E5EAEFBD-4ACB-4EC8-AD1B-9C3470B35CB5}" srcOrd="16" destOrd="0" presId="urn:microsoft.com/office/officeart/2005/8/layout/cycle5"/>
    <dgm:cxn modelId="{7AFA0045-2CCA-4C6A-B87E-A98246505E42}" type="presParOf" srcId="{8C498FE4-F470-4D83-BCD9-192D2AF03073}" destId="{214E4B64-8AD9-488B-A5F9-A9C1D3127753}" srcOrd="17" destOrd="0" presId="urn:microsoft.com/office/officeart/2005/8/layout/cycle5"/>
    <dgm:cxn modelId="{ED33ED93-F161-4118-8C7C-1149057CF2D7}" type="presParOf" srcId="{8C498FE4-F470-4D83-BCD9-192D2AF03073}" destId="{15CC8100-3BC6-400A-8362-E64426BAC358}" srcOrd="18" destOrd="0" presId="urn:microsoft.com/office/officeart/2005/8/layout/cycle5"/>
    <dgm:cxn modelId="{70EE920F-FE31-4309-822D-DCB3E8160400}" type="presParOf" srcId="{8C498FE4-F470-4D83-BCD9-192D2AF03073}" destId="{C49D88E7-268A-4689-802E-4893FE0C5964}" srcOrd="19" destOrd="0" presId="urn:microsoft.com/office/officeart/2005/8/layout/cycle5"/>
    <dgm:cxn modelId="{F9CB470F-944B-4F79-9751-B2D967449582}" type="presParOf" srcId="{8C498FE4-F470-4D83-BCD9-192D2AF03073}" destId="{50330B7B-8CDC-439F-8845-7471040CB37B}" srcOrd="20" destOrd="0" presId="urn:microsoft.com/office/officeart/2005/8/layout/cycle5"/>
    <dgm:cxn modelId="{59127E53-77B5-4A84-97C6-A36D379914EE}" type="presParOf" srcId="{8C498FE4-F470-4D83-BCD9-192D2AF03073}" destId="{068EDC93-A293-4B9E-A128-005C6834759F}" srcOrd="21" destOrd="0" presId="urn:microsoft.com/office/officeart/2005/8/layout/cycle5"/>
    <dgm:cxn modelId="{72B0D087-6F9D-4664-9BD5-6505E52C714D}" type="presParOf" srcId="{8C498FE4-F470-4D83-BCD9-192D2AF03073}" destId="{07A8B2A8-4FEB-4163-89C5-2FA1B7DB5274}" srcOrd="22" destOrd="0" presId="urn:microsoft.com/office/officeart/2005/8/layout/cycle5"/>
    <dgm:cxn modelId="{ADB9B3B4-8B4B-4B65-A4C4-C1785081D872}" type="presParOf" srcId="{8C498FE4-F470-4D83-BCD9-192D2AF03073}" destId="{3A6BD9D5-60C9-4749-9F7B-CFD33F5C9341}" srcOrd="23" destOrd="0" presId="urn:microsoft.com/office/officeart/2005/8/layout/cycle5"/>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4A21D34F-CAC1-468E-B1BE-51D25C0E5DA3}" type="doc">
      <dgm:prSet loTypeId="urn:microsoft.com/office/officeart/2005/8/layout/hList6" loCatId="list" qsTypeId="urn:microsoft.com/office/officeart/2005/8/quickstyle/simple1" qsCatId="simple" csTypeId="urn:microsoft.com/office/officeart/2005/8/colors/accent1_2" csCatId="accent1" phldr="1"/>
      <dgm:spPr/>
      <dgm:t>
        <a:bodyPr/>
        <a:lstStyle/>
        <a:p>
          <a:endParaRPr lang="en-US"/>
        </a:p>
      </dgm:t>
    </dgm:pt>
    <dgm:pt modelId="{000C2191-0B10-445A-8889-F75B44BC6662}">
      <dgm:prSet phldrT="[Text]"/>
      <dgm:spPr>
        <a:solidFill>
          <a:srgbClr val="92D050"/>
        </a:solidFill>
      </dgm:spPr>
      <dgm:t>
        <a:bodyPr/>
        <a:lstStyle/>
        <a:p>
          <a:r>
            <a:rPr lang="en-US" b="1" dirty="0" smtClean="0"/>
            <a:t>Decide</a:t>
          </a:r>
          <a:endParaRPr lang="en-US" b="1" dirty="0"/>
        </a:p>
      </dgm:t>
    </dgm:pt>
    <dgm:pt modelId="{F6525E3B-CEC1-4940-9235-813B7580C5CD}" type="parTrans" cxnId="{FD4BB942-D43A-4A58-A754-7139FB97848F}">
      <dgm:prSet/>
      <dgm:spPr/>
      <dgm:t>
        <a:bodyPr/>
        <a:lstStyle/>
        <a:p>
          <a:endParaRPr lang="en-US"/>
        </a:p>
      </dgm:t>
    </dgm:pt>
    <dgm:pt modelId="{95D66FED-8C0C-4CA3-A67C-FE688CA326BD}" type="sibTrans" cxnId="{FD4BB942-D43A-4A58-A754-7139FB97848F}">
      <dgm:prSet/>
      <dgm:spPr/>
      <dgm:t>
        <a:bodyPr/>
        <a:lstStyle/>
        <a:p>
          <a:endParaRPr lang="en-US"/>
        </a:p>
      </dgm:t>
    </dgm:pt>
    <dgm:pt modelId="{6E6506F7-14EE-40DA-A166-9FE7952646D0}">
      <dgm:prSet phldrT="[Text]"/>
      <dgm:spPr>
        <a:solidFill>
          <a:srgbClr val="92D050"/>
        </a:solidFill>
      </dgm:spPr>
      <dgm:t>
        <a:bodyPr/>
        <a:lstStyle/>
        <a:p>
          <a:r>
            <a:rPr lang="en-US" dirty="0" smtClean="0"/>
            <a:t>RIF</a:t>
          </a:r>
          <a:endParaRPr lang="en-US" dirty="0"/>
        </a:p>
      </dgm:t>
    </dgm:pt>
    <dgm:pt modelId="{F9E07FBF-2336-4800-94F7-31AE195A4104}" type="parTrans" cxnId="{8D57486E-A72C-4C5D-A3C7-C1A75FF9E32D}">
      <dgm:prSet/>
      <dgm:spPr/>
      <dgm:t>
        <a:bodyPr/>
        <a:lstStyle/>
        <a:p>
          <a:endParaRPr lang="en-US"/>
        </a:p>
      </dgm:t>
    </dgm:pt>
    <dgm:pt modelId="{D5043851-E5D5-4A7E-838F-41717C1FC681}" type="sibTrans" cxnId="{8D57486E-A72C-4C5D-A3C7-C1A75FF9E32D}">
      <dgm:prSet/>
      <dgm:spPr/>
      <dgm:t>
        <a:bodyPr/>
        <a:lstStyle/>
        <a:p>
          <a:endParaRPr lang="en-US"/>
        </a:p>
      </dgm:t>
    </dgm:pt>
    <dgm:pt modelId="{C175E745-0724-40EA-AEE8-BBFAA54C3AA5}">
      <dgm:prSet phldrT="[Text]"/>
      <dgm:spPr>
        <a:solidFill>
          <a:srgbClr val="92D050"/>
        </a:solidFill>
      </dgm:spPr>
      <dgm:t>
        <a:bodyPr/>
        <a:lstStyle/>
        <a:p>
          <a:r>
            <a:rPr lang="en-US" dirty="0" smtClean="0"/>
            <a:t>Restructure</a:t>
          </a:r>
          <a:endParaRPr lang="en-US" dirty="0"/>
        </a:p>
      </dgm:t>
    </dgm:pt>
    <dgm:pt modelId="{9D7C1418-89CA-4740-B1C7-6FF8373665FD}" type="parTrans" cxnId="{12DF460F-2DEA-4740-8A99-EF1CD77C8E49}">
      <dgm:prSet/>
      <dgm:spPr/>
      <dgm:t>
        <a:bodyPr/>
        <a:lstStyle/>
        <a:p>
          <a:endParaRPr lang="en-US"/>
        </a:p>
      </dgm:t>
    </dgm:pt>
    <dgm:pt modelId="{47A4D444-F406-4BBE-BE15-636927C063C3}" type="sibTrans" cxnId="{12DF460F-2DEA-4740-8A99-EF1CD77C8E49}">
      <dgm:prSet/>
      <dgm:spPr/>
      <dgm:t>
        <a:bodyPr/>
        <a:lstStyle/>
        <a:p>
          <a:endParaRPr lang="en-US"/>
        </a:p>
      </dgm:t>
    </dgm:pt>
    <dgm:pt modelId="{9269ED11-D57D-401A-9D20-8F752272D285}">
      <dgm:prSet phldrT="[Text]"/>
      <dgm:spPr>
        <a:solidFill>
          <a:srgbClr val="92D050"/>
        </a:solidFill>
      </dgm:spPr>
      <dgm:t>
        <a:bodyPr/>
        <a:lstStyle/>
        <a:p>
          <a:r>
            <a:rPr lang="en-US" b="1" dirty="0" smtClean="0"/>
            <a:t>Communicate</a:t>
          </a:r>
          <a:endParaRPr lang="en-US" b="1" dirty="0"/>
        </a:p>
      </dgm:t>
    </dgm:pt>
    <dgm:pt modelId="{D15B0A6E-AB29-4366-B3BE-C568FFD0C7AC}" type="parTrans" cxnId="{3802717E-A77A-4743-A357-6C4E064A59CF}">
      <dgm:prSet/>
      <dgm:spPr/>
      <dgm:t>
        <a:bodyPr/>
        <a:lstStyle/>
        <a:p>
          <a:endParaRPr lang="en-US"/>
        </a:p>
      </dgm:t>
    </dgm:pt>
    <dgm:pt modelId="{CB10FE14-B8B0-4EFB-B790-F554121C7A2B}" type="sibTrans" cxnId="{3802717E-A77A-4743-A357-6C4E064A59CF}">
      <dgm:prSet/>
      <dgm:spPr/>
      <dgm:t>
        <a:bodyPr/>
        <a:lstStyle/>
        <a:p>
          <a:endParaRPr lang="en-US"/>
        </a:p>
      </dgm:t>
    </dgm:pt>
    <dgm:pt modelId="{E32523E6-A4A7-4586-A2AE-3A83978ABEBA}">
      <dgm:prSet phldrT="[Text]"/>
      <dgm:spPr>
        <a:solidFill>
          <a:srgbClr val="92D050"/>
        </a:solidFill>
      </dgm:spPr>
      <dgm:t>
        <a:bodyPr/>
        <a:lstStyle/>
        <a:p>
          <a:r>
            <a:rPr lang="en-US" dirty="0" smtClean="0"/>
            <a:t>Stay calm &amp; respectful</a:t>
          </a:r>
          <a:endParaRPr lang="en-US" dirty="0"/>
        </a:p>
      </dgm:t>
    </dgm:pt>
    <dgm:pt modelId="{91F5EE8F-144F-409F-A86D-01A262F33A43}" type="parTrans" cxnId="{60869BFB-36B8-40D0-853E-C77244088826}">
      <dgm:prSet/>
      <dgm:spPr/>
      <dgm:t>
        <a:bodyPr/>
        <a:lstStyle/>
        <a:p>
          <a:endParaRPr lang="en-US"/>
        </a:p>
      </dgm:t>
    </dgm:pt>
    <dgm:pt modelId="{7CA517CD-828B-41E7-93F8-1ADE00622A5D}" type="sibTrans" cxnId="{60869BFB-36B8-40D0-853E-C77244088826}">
      <dgm:prSet/>
      <dgm:spPr/>
      <dgm:t>
        <a:bodyPr/>
        <a:lstStyle/>
        <a:p>
          <a:endParaRPr lang="en-US"/>
        </a:p>
      </dgm:t>
    </dgm:pt>
    <dgm:pt modelId="{11C1A934-701A-4271-86DB-182DDA2D0D6C}">
      <dgm:prSet phldrT="[Text]"/>
      <dgm:spPr>
        <a:solidFill>
          <a:srgbClr val="92D050"/>
        </a:solidFill>
      </dgm:spPr>
      <dgm:t>
        <a:bodyPr/>
        <a:lstStyle/>
        <a:p>
          <a:r>
            <a:rPr lang="en-US" dirty="0" smtClean="0"/>
            <a:t>Be firm, clear &amp; direct</a:t>
          </a:r>
          <a:endParaRPr lang="en-US" dirty="0"/>
        </a:p>
      </dgm:t>
    </dgm:pt>
    <dgm:pt modelId="{51B62F16-578F-498B-8295-6162208B8E33}" type="parTrans" cxnId="{E658D767-E361-406C-BDCF-87939654D9A3}">
      <dgm:prSet/>
      <dgm:spPr/>
      <dgm:t>
        <a:bodyPr/>
        <a:lstStyle/>
        <a:p>
          <a:endParaRPr lang="en-US"/>
        </a:p>
      </dgm:t>
    </dgm:pt>
    <dgm:pt modelId="{EDDCE007-0BD9-4348-85FB-B097D8B985CC}" type="sibTrans" cxnId="{E658D767-E361-406C-BDCF-87939654D9A3}">
      <dgm:prSet/>
      <dgm:spPr/>
      <dgm:t>
        <a:bodyPr/>
        <a:lstStyle/>
        <a:p>
          <a:endParaRPr lang="en-US"/>
        </a:p>
      </dgm:t>
    </dgm:pt>
    <dgm:pt modelId="{DF846B66-6AEF-49DA-B486-327440D332F9}">
      <dgm:prSet phldrT="[Text]"/>
      <dgm:spPr>
        <a:solidFill>
          <a:srgbClr val="92D050"/>
        </a:solidFill>
      </dgm:spPr>
      <dgm:t>
        <a:bodyPr/>
        <a:lstStyle/>
        <a:p>
          <a:r>
            <a:rPr lang="en-US" b="1" dirty="0" smtClean="0"/>
            <a:t>Post-Meeting</a:t>
          </a:r>
          <a:endParaRPr lang="en-US" b="1" dirty="0"/>
        </a:p>
      </dgm:t>
    </dgm:pt>
    <dgm:pt modelId="{30387B0F-138D-42EB-A132-A80ABA76351F}" type="parTrans" cxnId="{D5D77257-86FB-45E0-BB50-985490C1BE61}">
      <dgm:prSet/>
      <dgm:spPr/>
      <dgm:t>
        <a:bodyPr/>
        <a:lstStyle/>
        <a:p>
          <a:endParaRPr lang="en-US"/>
        </a:p>
      </dgm:t>
    </dgm:pt>
    <dgm:pt modelId="{ACEB91FB-312C-4858-A790-419C5F4741AA}" type="sibTrans" cxnId="{D5D77257-86FB-45E0-BB50-985490C1BE61}">
      <dgm:prSet/>
      <dgm:spPr/>
      <dgm:t>
        <a:bodyPr/>
        <a:lstStyle/>
        <a:p>
          <a:endParaRPr lang="en-US"/>
        </a:p>
      </dgm:t>
    </dgm:pt>
    <dgm:pt modelId="{6905B648-2894-49FC-9BDA-DF9A33DDB24C}">
      <dgm:prSet phldrT="[Text]"/>
      <dgm:spPr>
        <a:solidFill>
          <a:srgbClr val="92D050"/>
        </a:solidFill>
      </dgm:spPr>
      <dgm:t>
        <a:bodyPr/>
        <a:lstStyle/>
        <a:p>
          <a:r>
            <a:rPr lang="en-US" dirty="0" smtClean="0"/>
            <a:t>Assist in gathering personal items</a:t>
          </a:r>
          <a:endParaRPr lang="en-US" dirty="0"/>
        </a:p>
      </dgm:t>
    </dgm:pt>
    <dgm:pt modelId="{C6F4546D-DA16-4C92-9059-F532CA59E814}" type="parTrans" cxnId="{0EF6FBA0-DAD4-4698-A796-916DEECD428F}">
      <dgm:prSet/>
      <dgm:spPr/>
      <dgm:t>
        <a:bodyPr/>
        <a:lstStyle/>
        <a:p>
          <a:endParaRPr lang="en-US"/>
        </a:p>
      </dgm:t>
    </dgm:pt>
    <dgm:pt modelId="{1F15D90C-1ADF-4766-8DF9-A3FB41DFE3E9}" type="sibTrans" cxnId="{0EF6FBA0-DAD4-4698-A796-916DEECD428F}">
      <dgm:prSet/>
      <dgm:spPr/>
      <dgm:t>
        <a:bodyPr/>
        <a:lstStyle/>
        <a:p>
          <a:endParaRPr lang="en-US"/>
        </a:p>
      </dgm:t>
    </dgm:pt>
    <dgm:pt modelId="{B89FCE43-619A-4403-A012-512953CCE99B}">
      <dgm:prSet phldrT="[Text]"/>
      <dgm:spPr>
        <a:solidFill>
          <a:srgbClr val="92D050"/>
        </a:solidFill>
      </dgm:spPr>
      <dgm:t>
        <a:bodyPr/>
        <a:lstStyle/>
        <a:p>
          <a:r>
            <a:rPr lang="en-US" dirty="0" smtClean="0"/>
            <a:t>Gather all company property</a:t>
          </a:r>
          <a:endParaRPr lang="en-US" dirty="0"/>
        </a:p>
      </dgm:t>
    </dgm:pt>
    <dgm:pt modelId="{00649C8A-E531-49F8-A89C-1FF852D0605E}" type="parTrans" cxnId="{EF679429-1502-460C-858A-45CCA20E9311}">
      <dgm:prSet/>
      <dgm:spPr/>
      <dgm:t>
        <a:bodyPr/>
        <a:lstStyle/>
        <a:p>
          <a:endParaRPr lang="en-US"/>
        </a:p>
      </dgm:t>
    </dgm:pt>
    <dgm:pt modelId="{1CC866AE-7ADF-4CDF-A3B9-694041B5ABB5}" type="sibTrans" cxnId="{EF679429-1502-460C-858A-45CCA20E9311}">
      <dgm:prSet/>
      <dgm:spPr/>
      <dgm:t>
        <a:bodyPr/>
        <a:lstStyle/>
        <a:p>
          <a:endParaRPr lang="en-US"/>
        </a:p>
      </dgm:t>
    </dgm:pt>
    <dgm:pt modelId="{C2758BAA-461F-480E-B92C-41772F6AC5D7}">
      <dgm:prSet phldrT="[Text]"/>
      <dgm:spPr>
        <a:solidFill>
          <a:srgbClr val="92D050"/>
        </a:solidFill>
      </dgm:spPr>
      <dgm:t>
        <a:bodyPr/>
        <a:lstStyle/>
        <a:p>
          <a:r>
            <a:rPr lang="en-US" dirty="0" smtClean="0"/>
            <a:t>Poor Performance</a:t>
          </a:r>
          <a:endParaRPr lang="en-US" dirty="0"/>
        </a:p>
      </dgm:t>
    </dgm:pt>
    <dgm:pt modelId="{1394210B-15BB-4CDC-B2C5-342E64F5B62A}" type="parTrans" cxnId="{C76F533A-3E52-411D-95CA-B0073C202619}">
      <dgm:prSet/>
      <dgm:spPr/>
      <dgm:t>
        <a:bodyPr/>
        <a:lstStyle/>
        <a:p>
          <a:endParaRPr lang="en-US"/>
        </a:p>
      </dgm:t>
    </dgm:pt>
    <dgm:pt modelId="{7CAC2688-ADE5-458A-B4A4-A5F238089C6F}" type="sibTrans" cxnId="{C76F533A-3E52-411D-95CA-B0073C202619}">
      <dgm:prSet/>
      <dgm:spPr/>
      <dgm:t>
        <a:bodyPr/>
        <a:lstStyle/>
        <a:p>
          <a:endParaRPr lang="en-US"/>
        </a:p>
      </dgm:t>
    </dgm:pt>
    <dgm:pt modelId="{616399A5-5DC5-4226-B18B-1F015AA40FCD}">
      <dgm:prSet phldrT="[Text]"/>
      <dgm:spPr>
        <a:solidFill>
          <a:srgbClr val="92D050"/>
        </a:solidFill>
      </dgm:spPr>
      <dgm:t>
        <a:bodyPr/>
        <a:lstStyle/>
        <a:p>
          <a:r>
            <a:rPr lang="en-US" dirty="0" smtClean="0"/>
            <a:t>Have facts in order</a:t>
          </a:r>
          <a:endParaRPr lang="en-US" dirty="0"/>
        </a:p>
      </dgm:t>
    </dgm:pt>
    <dgm:pt modelId="{6B1AAD84-E923-4937-82EA-9BE0595ADF1F}" type="parTrans" cxnId="{0C1A41BA-F151-4580-8706-6224471FFB27}">
      <dgm:prSet/>
      <dgm:spPr/>
      <dgm:t>
        <a:bodyPr/>
        <a:lstStyle/>
        <a:p>
          <a:endParaRPr lang="en-US"/>
        </a:p>
      </dgm:t>
    </dgm:pt>
    <dgm:pt modelId="{4B1E1BAE-B71C-4CDE-930C-2FF8DE022045}" type="sibTrans" cxnId="{0C1A41BA-F151-4580-8706-6224471FFB27}">
      <dgm:prSet/>
      <dgm:spPr/>
      <dgm:t>
        <a:bodyPr/>
        <a:lstStyle/>
        <a:p>
          <a:endParaRPr lang="en-US"/>
        </a:p>
      </dgm:t>
    </dgm:pt>
    <dgm:pt modelId="{0AB8B0BA-41D7-4EC8-BDE0-B7C93308E916}">
      <dgm:prSet phldrT="[Text]"/>
      <dgm:spPr>
        <a:solidFill>
          <a:srgbClr val="92D050"/>
        </a:solidFill>
      </dgm:spPr>
      <dgm:t>
        <a:bodyPr/>
        <a:lstStyle/>
        <a:p>
          <a:endParaRPr lang="en-US" dirty="0"/>
        </a:p>
      </dgm:t>
    </dgm:pt>
    <dgm:pt modelId="{95988ECA-A9F8-40F9-ACC9-91DE737BB78F}" type="parTrans" cxnId="{1532580E-52B9-45C8-B559-B182DD166A7D}">
      <dgm:prSet/>
      <dgm:spPr/>
      <dgm:t>
        <a:bodyPr/>
        <a:lstStyle/>
        <a:p>
          <a:endParaRPr lang="en-US"/>
        </a:p>
      </dgm:t>
    </dgm:pt>
    <dgm:pt modelId="{F3F548B1-A8D4-429C-990A-EC18E1AAD7ED}" type="sibTrans" cxnId="{1532580E-52B9-45C8-B559-B182DD166A7D}">
      <dgm:prSet/>
      <dgm:spPr/>
      <dgm:t>
        <a:bodyPr/>
        <a:lstStyle/>
        <a:p>
          <a:endParaRPr lang="en-US"/>
        </a:p>
      </dgm:t>
    </dgm:pt>
    <dgm:pt modelId="{8A02D2D4-D2FB-4909-8874-807326A99BA1}">
      <dgm:prSet phldrT="[Text]"/>
      <dgm:spPr>
        <a:solidFill>
          <a:srgbClr val="92D050"/>
        </a:solidFill>
      </dgm:spPr>
      <dgm:t>
        <a:bodyPr/>
        <a:lstStyle/>
        <a:p>
          <a:r>
            <a:rPr lang="en-US" dirty="0" smtClean="0"/>
            <a:t>Have final check ready</a:t>
          </a:r>
          <a:endParaRPr lang="en-US" dirty="0"/>
        </a:p>
      </dgm:t>
    </dgm:pt>
    <dgm:pt modelId="{F0711DD5-D296-4B81-8555-4C3CDA936188}" type="parTrans" cxnId="{95581C62-60A7-4A11-A274-B71B44D16303}">
      <dgm:prSet/>
      <dgm:spPr/>
      <dgm:t>
        <a:bodyPr/>
        <a:lstStyle/>
        <a:p>
          <a:endParaRPr lang="en-US"/>
        </a:p>
      </dgm:t>
    </dgm:pt>
    <dgm:pt modelId="{386F948A-FD86-46C9-BEDE-5DB3E70667F0}" type="sibTrans" cxnId="{95581C62-60A7-4A11-A274-B71B44D16303}">
      <dgm:prSet/>
      <dgm:spPr/>
      <dgm:t>
        <a:bodyPr/>
        <a:lstStyle/>
        <a:p>
          <a:endParaRPr lang="en-US"/>
        </a:p>
      </dgm:t>
    </dgm:pt>
    <dgm:pt modelId="{3665EB55-6155-4CFE-A729-85B93902DB5F}">
      <dgm:prSet phldrT="[Text]"/>
      <dgm:spPr>
        <a:solidFill>
          <a:srgbClr val="92D050"/>
        </a:solidFill>
      </dgm:spPr>
      <dgm:t>
        <a:bodyPr/>
        <a:lstStyle/>
        <a:p>
          <a:r>
            <a:rPr lang="en-US" dirty="0" smtClean="0"/>
            <a:t>Turn off all accounts</a:t>
          </a:r>
          <a:endParaRPr lang="en-US" dirty="0"/>
        </a:p>
      </dgm:t>
    </dgm:pt>
    <dgm:pt modelId="{B8FDB02B-3CFB-433A-B7CA-13D2FC6B512F}" type="parTrans" cxnId="{7C8DBA57-A248-41BE-97B7-DA506D25C61F}">
      <dgm:prSet/>
      <dgm:spPr/>
      <dgm:t>
        <a:bodyPr/>
        <a:lstStyle/>
        <a:p>
          <a:endParaRPr lang="en-US"/>
        </a:p>
      </dgm:t>
    </dgm:pt>
    <dgm:pt modelId="{2CB177C0-C321-48F0-B4D7-F22047ECEF69}" type="sibTrans" cxnId="{7C8DBA57-A248-41BE-97B7-DA506D25C61F}">
      <dgm:prSet/>
      <dgm:spPr/>
      <dgm:t>
        <a:bodyPr/>
        <a:lstStyle/>
        <a:p>
          <a:endParaRPr lang="en-US"/>
        </a:p>
      </dgm:t>
    </dgm:pt>
    <dgm:pt modelId="{86F803E9-17B4-42A1-AF68-2086A4FDE08E}" type="pres">
      <dgm:prSet presAssocID="{4A21D34F-CAC1-468E-B1BE-51D25C0E5DA3}" presName="Name0" presStyleCnt="0">
        <dgm:presLayoutVars>
          <dgm:dir/>
          <dgm:resizeHandles val="exact"/>
        </dgm:presLayoutVars>
      </dgm:prSet>
      <dgm:spPr/>
      <dgm:t>
        <a:bodyPr/>
        <a:lstStyle/>
        <a:p>
          <a:endParaRPr lang="en-US"/>
        </a:p>
      </dgm:t>
    </dgm:pt>
    <dgm:pt modelId="{F68DB79D-5392-47A7-B9EA-46157D06BB04}" type="pres">
      <dgm:prSet presAssocID="{000C2191-0B10-445A-8889-F75B44BC6662}" presName="node" presStyleLbl="node1" presStyleIdx="0" presStyleCnt="3">
        <dgm:presLayoutVars>
          <dgm:bulletEnabled val="1"/>
        </dgm:presLayoutVars>
      </dgm:prSet>
      <dgm:spPr/>
      <dgm:t>
        <a:bodyPr/>
        <a:lstStyle/>
        <a:p>
          <a:endParaRPr lang="en-US"/>
        </a:p>
      </dgm:t>
    </dgm:pt>
    <dgm:pt modelId="{9C59D0EF-E56F-4861-8F2D-BF066041EB32}" type="pres">
      <dgm:prSet presAssocID="{95D66FED-8C0C-4CA3-A67C-FE688CA326BD}" presName="sibTrans" presStyleCnt="0"/>
      <dgm:spPr/>
    </dgm:pt>
    <dgm:pt modelId="{D697A7E4-8F0E-4356-9684-E60E7A9F8FE4}" type="pres">
      <dgm:prSet presAssocID="{9269ED11-D57D-401A-9D20-8F752272D285}" presName="node" presStyleLbl="node1" presStyleIdx="1" presStyleCnt="3" custScaleX="107507">
        <dgm:presLayoutVars>
          <dgm:bulletEnabled val="1"/>
        </dgm:presLayoutVars>
      </dgm:prSet>
      <dgm:spPr/>
      <dgm:t>
        <a:bodyPr/>
        <a:lstStyle/>
        <a:p>
          <a:endParaRPr lang="en-US"/>
        </a:p>
      </dgm:t>
    </dgm:pt>
    <dgm:pt modelId="{36FB8933-1B84-4ED2-8AA5-188AB1B9EB6C}" type="pres">
      <dgm:prSet presAssocID="{CB10FE14-B8B0-4EFB-B790-F554121C7A2B}" presName="sibTrans" presStyleCnt="0"/>
      <dgm:spPr/>
    </dgm:pt>
    <dgm:pt modelId="{DBEF2199-27F3-464A-A795-3E5D0ED27DE2}" type="pres">
      <dgm:prSet presAssocID="{DF846B66-6AEF-49DA-B486-327440D332F9}" presName="node" presStyleLbl="node1" presStyleIdx="2" presStyleCnt="3">
        <dgm:presLayoutVars>
          <dgm:bulletEnabled val="1"/>
        </dgm:presLayoutVars>
      </dgm:prSet>
      <dgm:spPr/>
      <dgm:t>
        <a:bodyPr/>
        <a:lstStyle/>
        <a:p>
          <a:endParaRPr lang="en-US"/>
        </a:p>
      </dgm:t>
    </dgm:pt>
  </dgm:ptLst>
  <dgm:cxnLst>
    <dgm:cxn modelId="{894FDC83-C647-4EA5-BEA9-92A972D85514}" type="presOf" srcId="{0AB8B0BA-41D7-4EC8-BDE0-B7C93308E916}" destId="{D697A7E4-8F0E-4356-9684-E60E7A9F8FE4}" srcOrd="0" destOrd="5" presId="urn:microsoft.com/office/officeart/2005/8/layout/hList6"/>
    <dgm:cxn modelId="{95581C62-60A7-4A11-A274-B71B44D16303}" srcId="{9269ED11-D57D-401A-9D20-8F752272D285}" destId="{8A02D2D4-D2FB-4909-8874-807326A99BA1}" srcOrd="3" destOrd="0" parTransId="{F0711DD5-D296-4B81-8555-4C3CDA936188}" sibTransId="{386F948A-FD86-46C9-BEDE-5DB3E70667F0}"/>
    <dgm:cxn modelId="{C76F533A-3E52-411D-95CA-B0073C202619}" srcId="{000C2191-0B10-445A-8889-F75B44BC6662}" destId="{C2758BAA-461F-480E-B92C-41772F6AC5D7}" srcOrd="2" destOrd="0" parTransId="{1394210B-15BB-4CDC-B2C5-342E64F5B62A}" sibTransId="{7CAC2688-ADE5-458A-B4A4-A5F238089C6F}"/>
    <dgm:cxn modelId="{8B99E574-53C9-4A4C-B1E5-8F3CB69EBFC6}" type="presOf" srcId="{E32523E6-A4A7-4586-A2AE-3A83978ABEBA}" destId="{D697A7E4-8F0E-4356-9684-E60E7A9F8FE4}" srcOrd="0" destOrd="1" presId="urn:microsoft.com/office/officeart/2005/8/layout/hList6"/>
    <dgm:cxn modelId="{47972909-788C-47D6-8297-83E79478988F}" type="presOf" srcId="{6E6506F7-14EE-40DA-A166-9FE7952646D0}" destId="{F68DB79D-5392-47A7-B9EA-46157D06BB04}" srcOrd="0" destOrd="1" presId="urn:microsoft.com/office/officeart/2005/8/layout/hList6"/>
    <dgm:cxn modelId="{60869BFB-36B8-40D0-853E-C77244088826}" srcId="{9269ED11-D57D-401A-9D20-8F752272D285}" destId="{E32523E6-A4A7-4586-A2AE-3A83978ABEBA}" srcOrd="0" destOrd="0" parTransId="{91F5EE8F-144F-409F-A86D-01A262F33A43}" sibTransId="{7CA517CD-828B-41E7-93F8-1ADE00622A5D}"/>
    <dgm:cxn modelId="{0A4BFBD6-E11C-405B-B1BA-79AC99565BBE}" type="presOf" srcId="{3665EB55-6155-4CFE-A729-85B93902DB5F}" destId="{DBEF2199-27F3-464A-A795-3E5D0ED27DE2}" srcOrd="0" destOrd="3" presId="urn:microsoft.com/office/officeart/2005/8/layout/hList6"/>
    <dgm:cxn modelId="{E87B2614-C82D-4A13-A765-58B8E61BD402}" type="presOf" srcId="{9269ED11-D57D-401A-9D20-8F752272D285}" destId="{D697A7E4-8F0E-4356-9684-E60E7A9F8FE4}" srcOrd="0" destOrd="0" presId="urn:microsoft.com/office/officeart/2005/8/layout/hList6"/>
    <dgm:cxn modelId="{E658D767-E361-406C-BDCF-87939654D9A3}" srcId="{9269ED11-D57D-401A-9D20-8F752272D285}" destId="{11C1A934-701A-4271-86DB-182DDA2D0D6C}" srcOrd="2" destOrd="0" parTransId="{51B62F16-578F-498B-8295-6162208B8E33}" sibTransId="{EDDCE007-0BD9-4348-85FB-B097D8B985CC}"/>
    <dgm:cxn modelId="{12DF460F-2DEA-4740-8A99-EF1CD77C8E49}" srcId="{000C2191-0B10-445A-8889-F75B44BC6662}" destId="{C175E745-0724-40EA-AEE8-BBFAA54C3AA5}" srcOrd="1" destOrd="0" parTransId="{9D7C1418-89CA-4740-B1C7-6FF8373665FD}" sibTransId="{47A4D444-F406-4BBE-BE15-636927C063C3}"/>
    <dgm:cxn modelId="{3802717E-A77A-4743-A357-6C4E064A59CF}" srcId="{4A21D34F-CAC1-468E-B1BE-51D25C0E5DA3}" destId="{9269ED11-D57D-401A-9D20-8F752272D285}" srcOrd="1" destOrd="0" parTransId="{D15B0A6E-AB29-4366-B3BE-C568FFD0C7AC}" sibTransId="{CB10FE14-B8B0-4EFB-B790-F554121C7A2B}"/>
    <dgm:cxn modelId="{FD4BB942-D43A-4A58-A754-7139FB97848F}" srcId="{4A21D34F-CAC1-468E-B1BE-51D25C0E5DA3}" destId="{000C2191-0B10-445A-8889-F75B44BC6662}" srcOrd="0" destOrd="0" parTransId="{F6525E3B-CEC1-4940-9235-813B7580C5CD}" sibTransId="{95D66FED-8C0C-4CA3-A67C-FE688CA326BD}"/>
    <dgm:cxn modelId="{DBB219EB-15FE-4832-A6A9-680DC508FB64}" type="presOf" srcId="{11C1A934-701A-4271-86DB-182DDA2D0D6C}" destId="{D697A7E4-8F0E-4356-9684-E60E7A9F8FE4}" srcOrd="0" destOrd="3" presId="urn:microsoft.com/office/officeart/2005/8/layout/hList6"/>
    <dgm:cxn modelId="{D5D77257-86FB-45E0-BB50-985490C1BE61}" srcId="{4A21D34F-CAC1-468E-B1BE-51D25C0E5DA3}" destId="{DF846B66-6AEF-49DA-B486-327440D332F9}" srcOrd="2" destOrd="0" parTransId="{30387B0F-138D-42EB-A132-A80ABA76351F}" sibTransId="{ACEB91FB-312C-4858-A790-419C5F4741AA}"/>
    <dgm:cxn modelId="{F1C84690-418F-4119-8A58-8D8BE74B017F}" type="presOf" srcId="{000C2191-0B10-445A-8889-F75B44BC6662}" destId="{F68DB79D-5392-47A7-B9EA-46157D06BB04}" srcOrd="0" destOrd="0" presId="urn:microsoft.com/office/officeart/2005/8/layout/hList6"/>
    <dgm:cxn modelId="{8D57486E-A72C-4C5D-A3C7-C1A75FF9E32D}" srcId="{000C2191-0B10-445A-8889-F75B44BC6662}" destId="{6E6506F7-14EE-40DA-A166-9FE7952646D0}" srcOrd="0" destOrd="0" parTransId="{F9E07FBF-2336-4800-94F7-31AE195A4104}" sibTransId="{D5043851-E5D5-4A7E-838F-41717C1FC681}"/>
    <dgm:cxn modelId="{C1838108-0A04-49BC-B4C3-8FDE59882E88}" type="presOf" srcId="{C175E745-0724-40EA-AEE8-BBFAA54C3AA5}" destId="{F68DB79D-5392-47A7-B9EA-46157D06BB04}" srcOrd="0" destOrd="2" presId="urn:microsoft.com/office/officeart/2005/8/layout/hList6"/>
    <dgm:cxn modelId="{0C1A41BA-F151-4580-8706-6224471FFB27}" srcId="{9269ED11-D57D-401A-9D20-8F752272D285}" destId="{616399A5-5DC5-4226-B18B-1F015AA40FCD}" srcOrd="1" destOrd="0" parTransId="{6B1AAD84-E923-4937-82EA-9BE0595ADF1F}" sibTransId="{4B1E1BAE-B71C-4CDE-930C-2FF8DE022045}"/>
    <dgm:cxn modelId="{0EF6FBA0-DAD4-4698-A796-916DEECD428F}" srcId="{DF846B66-6AEF-49DA-B486-327440D332F9}" destId="{6905B648-2894-49FC-9BDA-DF9A33DDB24C}" srcOrd="0" destOrd="0" parTransId="{C6F4546D-DA16-4C92-9059-F532CA59E814}" sibTransId="{1F15D90C-1ADF-4766-8DF9-A3FB41DFE3E9}"/>
    <dgm:cxn modelId="{EF679429-1502-460C-858A-45CCA20E9311}" srcId="{DF846B66-6AEF-49DA-B486-327440D332F9}" destId="{B89FCE43-619A-4403-A012-512953CCE99B}" srcOrd="1" destOrd="0" parTransId="{00649C8A-E531-49F8-A89C-1FF852D0605E}" sibTransId="{1CC866AE-7ADF-4CDF-A3B9-694041B5ABB5}"/>
    <dgm:cxn modelId="{9CF475A8-BB22-409E-A510-181E9E5EE018}" type="presOf" srcId="{6905B648-2894-49FC-9BDA-DF9A33DDB24C}" destId="{DBEF2199-27F3-464A-A795-3E5D0ED27DE2}" srcOrd="0" destOrd="1" presId="urn:microsoft.com/office/officeart/2005/8/layout/hList6"/>
    <dgm:cxn modelId="{BF4DFD6C-4BE6-4137-BFE5-57E1480B0EB2}" type="presOf" srcId="{DF846B66-6AEF-49DA-B486-327440D332F9}" destId="{DBEF2199-27F3-464A-A795-3E5D0ED27DE2}" srcOrd="0" destOrd="0" presId="urn:microsoft.com/office/officeart/2005/8/layout/hList6"/>
    <dgm:cxn modelId="{D8CD2189-7BF3-40E5-8C03-10EE1143B69D}" type="presOf" srcId="{4A21D34F-CAC1-468E-B1BE-51D25C0E5DA3}" destId="{86F803E9-17B4-42A1-AF68-2086A4FDE08E}" srcOrd="0" destOrd="0" presId="urn:microsoft.com/office/officeart/2005/8/layout/hList6"/>
    <dgm:cxn modelId="{68644D8D-6ADE-4A0B-BD08-FC3956D6E638}" type="presOf" srcId="{C2758BAA-461F-480E-B92C-41772F6AC5D7}" destId="{F68DB79D-5392-47A7-B9EA-46157D06BB04}" srcOrd="0" destOrd="3" presId="urn:microsoft.com/office/officeart/2005/8/layout/hList6"/>
    <dgm:cxn modelId="{7C8DBA57-A248-41BE-97B7-DA506D25C61F}" srcId="{DF846B66-6AEF-49DA-B486-327440D332F9}" destId="{3665EB55-6155-4CFE-A729-85B93902DB5F}" srcOrd="2" destOrd="0" parTransId="{B8FDB02B-3CFB-433A-B7CA-13D2FC6B512F}" sibTransId="{2CB177C0-C321-48F0-B4D7-F22047ECEF69}"/>
    <dgm:cxn modelId="{18B28DC9-D0FD-477D-9084-88878065ECE6}" type="presOf" srcId="{616399A5-5DC5-4226-B18B-1F015AA40FCD}" destId="{D697A7E4-8F0E-4356-9684-E60E7A9F8FE4}" srcOrd="0" destOrd="2" presId="urn:microsoft.com/office/officeart/2005/8/layout/hList6"/>
    <dgm:cxn modelId="{0E609E45-A4E0-4C1E-80EC-630E1FAF21FA}" type="presOf" srcId="{8A02D2D4-D2FB-4909-8874-807326A99BA1}" destId="{D697A7E4-8F0E-4356-9684-E60E7A9F8FE4}" srcOrd="0" destOrd="4" presId="urn:microsoft.com/office/officeart/2005/8/layout/hList6"/>
    <dgm:cxn modelId="{E000ECF2-7828-4614-A8CB-29222E815CE3}" type="presOf" srcId="{B89FCE43-619A-4403-A012-512953CCE99B}" destId="{DBEF2199-27F3-464A-A795-3E5D0ED27DE2}" srcOrd="0" destOrd="2" presId="urn:microsoft.com/office/officeart/2005/8/layout/hList6"/>
    <dgm:cxn modelId="{1532580E-52B9-45C8-B559-B182DD166A7D}" srcId="{9269ED11-D57D-401A-9D20-8F752272D285}" destId="{0AB8B0BA-41D7-4EC8-BDE0-B7C93308E916}" srcOrd="4" destOrd="0" parTransId="{95988ECA-A9F8-40F9-ACC9-91DE737BB78F}" sibTransId="{F3F548B1-A8D4-429C-990A-EC18E1AAD7ED}"/>
    <dgm:cxn modelId="{8022A012-53D6-4B30-B56C-7372607DFC56}" type="presParOf" srcId="{86F803E9-17B4-42A1-AF68-2086A4FDE08E}" destId="{F68DB79D-5392-47A7-B9EA-46157D06BB04}" srcOrd="0" destOrd="0" presId="urn:microsoft.com/office/officeart/2005/8/layout/hList6"/>
    <dgm:cxn modelId="{42E20A03-C438-4F30-91B0-A7F71B94F45F}" type="presParOf" srcId="{86F803E9-17B4-42A1-AF68-2086A4FDE08E}" destId="{9C59D0EF-E56F-4861-8F2D-BF066041EB32}" srcOrd="1" destOrd="0" presId="urn:microsoft.com/office/officeart/2005/8/layout/hList6"/>
    <dgm:cxn modelId="{58F01BA1-9DB0-4534-9AAF-291EB437FB7A}" type="presParOf" srcId="{86F803E9-17B4-42A1-AF68-2086A4FDE08E}" destId="{D697A7E4-8F0E-4356-9684-E60E7A9F8FE4}" srcOrd="2" destOrd="0" presId="urn:microsoft.com/office/officeart/2005/8/layout/hList6"/>
    <dgm:cxn modelId="{5972BD0C-8C58-4DDE-8774-D0E5838B9CE6}" type="presParOf" srcId="{86F803E9-17B4-42A1-AF68-2086A4FDE08E}" destId="{36FB8933-1B84-4ED2-8AA5-188AB1B9EB6C}" srcOrd="3" destOrd="0" presId="urn:microsoft.com/office/officeart/2005/8/layout/hList6"/>
    <dgm:cxn modelId="{8DE317D1-E8D0-4C9C-8ED4-DEC82A403864}" type="presParOf" srcId="{86F803E9-17B4-42A1-AF68-2086A4FDE08E}" destId="{DBEF2199-27F3-464A-A795-3E5D0ED27DE2}" srcOrd="4" destOrd="0" presId="urn:microsoft.com/office/officeart/2005/8/layout/hList6"/>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1A637B5-3076-4366-9C11-010857FBB7B5}"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en-US"/>
        </a:p>
      </dgm:t>
    </dgm:pt>
    <dgm:pt modelId="{44B14B4C-0DB2-4D43-9C49-95811E3B4770}">
      <dgm:prSet phldrT="[Text]"/>
      <dgm:spPr/>
      <dgm:t>
        <a:bodyPr/>
        <a:lstStyle/>
        <a:p>
          <a:r>
            <a:rPr lang="en-US" dirty="0" smtClean="0"/>
            <a:t>Conception</a:t>
          </a:r>
          <a:endParaRPr lang="en-US" dirty="0"/>
        </a:p>
      </dgm:t>
    </dgm:pt>
    <dgm:pt modelId="{948333A8-22E8-4FCA-AA89-ECB2E6D09551}" type="parTrans" cxnId="{070C3335-9C37-40E6-821D-3524AE47495B}">
      <dgm:prSet/>
      <dgm:spPr/>
      <dgm:t>
        <a:bodyPr/>
        <a:lstStyle/>
        <a:p>
          <a:endParaRPr lang="en-US"/>
        </a:p>
      </dgm:t>
    </dgm:pt>
    <dgm:pt modelId="{0F188125-DCB3-49A3-8641-EC08C2BEE3C6}" type="sibTrans" cxnId="{070C3335-9C37-40E6-821D-3524AE47495B}">
      <dgm:prSet/>
      <dgm:spPr/>
      <dgm:t>
        <a:bodyPr/>
        <a:lstStyle/>
        <a:p>
          <a:endParaRPr lang="en-US"/>
        </a:p>
      </dgm:t>
    </dgm:pt>
    <dgm:pt modelId="{87CCE461-F5CC-47D2-A0D0-33E80168D002}">
      <dgm:prSet phldrT="[Text]"/>
      <dgm:spPr/>
      <dgm:t>
        <a:bodyPr/>
        <a:lstStyle/>
        <a:p>
          <a:r>
            <a:rPr lang="en-US" dirty="0" smtClean="0"/>
            <a:t>Team Selection</a:t>
          </a:r>
          <a:endParaRPr lang="en-US" dirty="0"/>
        </a:p>
      </dgm:t>
    </dgm:pt>
    <dgm:pt modelId="{1355A854-601F-43A5-9D54-C26903BE6C68}" type="parTrans" cxnId="{4CE4D78A-3744-4F57-B1FB-EA30773F68F4}">
      <dgm:prSet/>
      <dgm:spPr/>
      <dgm:t>
        <a:bodyPr/>
        <a:lstStyle/>
        <a:p>
          <a:endParaRPr lang="en-US"/>
        </a:p>
      </dgm:t>
    </dgm:pt>
    <dgm:pt modelId="{8340136E-2FE0-4790-B6A5-BCD94DA1B762}" type="sibTrans" cxnId="{4CE4D78A-3744-4F57-B1FB-EA30773F68F4}">
      <dgm:prSet/>
      <dgm:spPr/>
      <dgm:t>
        <a:bodyPr/>
        <a:lstStyle/>
        <a:p>
          <a:endParaRPr lang="en-US"/>
        </a:p>
      </dgm:t>
    </dgm:pt>
    <dgm:pt modelId="{90E1F934-29F9-468A-A53C-00C4B4CFE77C}">
      <dgm:prSet phldrT="[Text]"/>
      <dgm:spPr/>
      <dgm:t>
        <a:bodyPr/>
        <a:lstStyle/>
        <a:p>
          <a:r>
            <a:rPr lang="en-US" dirty="0" smtClean="0"/>
            <a:t>Schedule&amp; Monitor</a:t>
          </a:r>
          <a:endParaRPr lang="en-US" dirty="0"/>
        </a:p>
      </dgm:t>
    </dgm:pt>
    <dgm:pt modelId="{7D73CCB9-DD3E-4FDD-9A04-842352BB12EB}" type="parTrans" cxnId="{ABF78D8C-9E09-4A57-BBE5-24F818E201EF}">
      <dgm:prSet/>
      <dgm:spPr/>
      <dgm:t>
        <a:bodyPr/>
        <a:lstStyle/>
        <a:p>
          <a:endParaRPr lang="en-US"/>
        </a:p>
      </dgm:t>
    </dgm:pt>
    <dgm:pt modelId="{45A227B5-FCC0-49CB-A349-7DF236D140AD}" type="sibTrans" cxnId="{ABF78D8C-9E09-4A57-BBE5-24F818E201EF}">
      <dgm:prSet/>
      <dgm:spPr/>
      <dgm:t>
        <a:bodyPr/>
        <a:lstStyle/>
        <a:p>
          <a:endParaRPr lang="en-US"/>
        </a:p>
      </dgm:t>
    </dgm:pt>
    <dgm:pt modelId="{D85B81D9-CBC5-4D55-9736-28FDA1A1A57D}">
      <dgm:prSet phldrT="[Text]"/>
      <dgm:spPr/>
      <dgm:t>
        <a:bodyPr/>
        <a:lstStyle/>
        <a:p>
          <a:r>
            <a:rPr lang="en-US" dirty="0" smtClean="0"/>
            <a:t>Evaluation</a:t>
          </a:r>
          <a:endParaRPr lang="en-US" dirty="0"/>
        </a:p>
      </dgm:t>
    </dgm:pt>
    <dgm:pt modelId="{C1E5CF45-0034-4956-836F-0E8653448BFC}" type="parTrans" cxnId="{493A6EB3-050B-4960-A50A-56750C6F32A1}">
      <dgm:prSet/>
      <dgm:spPr/>
      <dgm:t>
        <a:bodyPr/>
        <a:lstStyle/>
        <a:p>
          <a:endParaRPr lang="en-US"/>
        </a:p>
      </dgm:t>
    </dgm:pt>
    <dgm:pt modelId="{1DAE962E-5E76-4468-8AE7-7963888E6D5E}" type="sibTrans" cxnId="{493A6EB3-050B-4960-A50A-56750C6F32A1}">
      <dgm:prSet/>
      <dgm:spPr/>
      <dgm:t>
        <a:bodyPr/>
        <a:lstStyle/>
        <a:p>
          <a:endParaRPr lang="en-US"/>
        </a:p>
      </dgm:t>
    </dgm:pt>
    <dgm:pt modelId="{43557C0F-330E-4504-A469-84DC7A44FB1D}">
      <dgm:prSet phldrT="[Text]"/>
      <dgm:spPr/>
      <dgm:t>
        <a:bodyPr/>
        <a:lstStyle/>
        <a:p>
          <a:r>
            <a:rPr lang="en-US" dirty="0" smtClean="0"/>
            <a:t>Completion</a:t>
          </a:r>
          <a:endParaRPr lang="en-US" dirty="0"/>
        </a:p>
      </dgm:t>
    </dgm:pt>
    <dgm:pt modelId="{4AA134AA-217B-48FB-A67B-4B90B8657394}" type="parTrans" cxnId="{4072B238-D922-4DB2-BA7F-0BA0600D2055}">
      <dgm:prSet/>
      <dgm:spPr/>
      <dgm:t>
        <a:bodyPr/>
        <a:lstStyle/>
        <a:p>
          <a:endParaRPr lang="en-US"/>
        </a:p>
      </dgm:t>
    </dgm:pt>
    <dgm:pt modelId="{76591BA0-A735-4470-8E2F-1F14E1DCA596}" type="sibTrans" cxnId="{4072B238-D922-4DB2-BA7F-0BA0600D2055}">
      <dgm:prSet/>
      <dgm:spPr/>
      <dgm:t>
        <a:bodyPr/>
        <a:lstStyle/>
        <a:p>
          <a:endParaRPr lang="en-US"/>
        </a:p>
      </dgm:t>
    </dgm:pt>
    <dgm:pt modelId="{37FB3EC0-43A9-474B-9A5D-51113ECA6898}" type="pres">
      <dgm:prSet presAssocID="{11A637B5-3076-4366-9C11-010857FBB7B5}" presName="cycle" presStyleCnt="0">
        <dgm:presLayoutVars>
          <dgm:dir/>
          <dgm:resizeHandles val="exact"/>
        </dgm:presLayoutVars>
      </dgm:prSet>
      <dgm:spPr/>
      <dgm:t>
        <a:bodyPr/>
        <a:lstStyle/>
        <a:p>
          <a:endParaRPr lang="en-US"/>
        </a:p>
      </dgm:t>
    </dgm:pt>
    <dgm:pt modelId="{F8CA2AAF-F77C-4452-A9B0-C09BE5622835}" type="pres">
      <dgm:prSet presAssocID="{44B14B4C-0DB2-4D43-9C49-95811E3B4770}" presName="node" presStyleLbl="node1" presStyleIdx="0" presStyleCnt="5">
        <dgm:presLayoutVars>
          <dgm:bulletEnabled val="1"/>
        </dgm:presLayoutVars>
      </dgm:prSet>
      <dgm:spPr/>
      <dgm:t>
        <a:bodyPr/>
        <a:lstStyle/>
        <a:p>
          <a:endParaRPr lang="en-US"/>
        </a:p>
      </dgm:t>
    </dgm:pt>
    <dgm:pt modelId="{0F75DE83-E1A2-4A78-B9CE-A5100EC96BD7}" type="pres">
      <dgm:prSet presAssocID="{0F188125-DCB3-49A3-8641-EC08C2BEE3C6}" presName="sibTrans" presStyleLbl="sibTrans2D1" presStyleIdx="0" presStyleCnt="5"/>
      <dgm:spPr/>
      <dgm:t>
        <a:bodyPr/>
        <a:lstStyle/>
        <a:p>
          <a:endParaRPr lang="en-US"/>
        </a:p>
      </dgm:t>
    </dgm:pt>
    <dgm:pt modelId="{662F9F24-A5DC-4251-93BA-E0E0AA2F9C2E}" type="pres">
      <dgm:prSet presAssocID="{0F188125-DCB3-49A3-8641-EC08C2BEE3C6}" presName="connectorText" presStyleLbl="sibTrans2D1" presStyleIdx="0" presStyleCnt="5"/>
      <dgm:spPr/>
      <dgm:t>
        <a:bodyPr/>
        <a:lstStyle/>
        <a:p>
          <a:endParaRPr lang="en-US"/>
        </a:p>
      </dgm:t>
    </dgm:pt>
    <dgm:pt modelId="{4F8BECA2-EC75-4185-A91A-6FE2C69FDE56}" type="pres">
      <dgm:prSet presAssocID="{87CCE461-F5CC-47D2-A0D0-33E80168D002}" presName="node" presStyleLbl="node1" presStyleIdx="1" presStyleCnt="5">
        <dgm:presLayoutVars>
          <dgm:bulletEnabled val="1"/>
        </dgm:presLayoutVars>
      </dgm:prSet>
      <dgm:spPr/>
      <dgm:t>
        <a:bodyPr/>
        <a:lstStyle/>
        <a:p>
          <a:endParaRPr lang="en-US"/>
        </a:p>
      </dgm:t>
    </dgm:pt>
    <dgm:pt modelId="{38B3C642-3442-44AB-983B-4AF4AE55389E}" type="pres">
      <dgm:prSet presAssocID="{8340136E-2FE0-4790-B6A5-BCD94DA1B762}" presName="sibTrans" presStyleLbl="sibTrans2D1" presStyleIdx="1" presStyleCnt="5"/>
      <dgm:spPr/>
      <dgm:t>
        <a:bodyPr/>
        <a:lstStyle/>
        <a:p>
          <a:endParaRPr lang="en-US"/>
        </a:p>
      </dgm:t>
    </dgm:pt>
    <dgm:pt modelId="{D3D31909-690E-4F53-AF74-EB824AE74C93}" type="pres">
      <dgm:prSet presAssocID="{8340136E-2FE0-4790-B6A5-BCD94DA1B762}" presName="connectorText" presStyleLbl="sibTrans2D1" presStyleIdx="1" presStyleCnt="5"/>
      <dgm:spPr/>
      <dgm:t>
        <a:bodyPr/>
        <a:lstStyle/>
        <a:p>
          <a:endParaRPr lang="en-US"/>
        </a:p>
      </dgm:t>
    </dgm:pt>
    <dgm:pt modelId="{8D3077AE-8CAD-4790-A216-EF8987902DDE}" type="pres">
      <dgm:prSet presAssocID="{90E1F934-29F9-468A-A53C-00C4B4CFE77C}" presName="node" presStyleLbl="node1" presStyleIdx="2" presStyleCnt="5">
        <dgm:presLayoutVars>
          <dgm:bulletEnabled val="1"/>
        </dgm:presLayoutVars>
      </dgm:prSet>
      <dgm:spPr/>
      <dgm:t>
        <a:bodyPr/>
        <a:lstStyle/>
        <a:p>
          <a:endParaRPr lang="en-US"/>
        </a:p>
      </dgm:t>
    </dgm:pt>
    <dgm:pt modelId="{51F46322-83B1-4EDB-B0E5-3824350FD56D}" type="pres">
      <dgm:prSet presAssocID="{45A227B5-FCC0-49CB-A349-7DF236D140AD}" presName="sibTrans" presStyleLbl="sibTrans2D1" presStyleIdx="2" presStyleCnt="5"/>
      <dgm:spPr/>
      <dgm:t>
        <a:bodyPr/>
        <a:lstStyle/>
        <a:p>
          <a:endParaRPr lang="en-US"/>
        </a:p>
      </dgm:t>
    </dgm:pt>
    <dgm:pt modelId="{8D6D96A3-E503-4993-8FEC-FD5D40F4DD11}" type="pres">
      <dgm:prSet presAssocID="{45A227B5-FCC0-49CB-A349-7DF236D140AD}" presName="connectorText" presStyleLbl="sibTrans2D1" presStyleIdx="2" presStyleCnt="5"/>
      <dgm:spPr/>
      <dgm:t>
        <a:bodyPr/>
        <a:lstStyle/>
        <a:p>
          <a:endParaRPr lang="en-US"/>
        </a:p>
      </dgm:t>
    </dgm:pt>
    <dgm:pt modelId="{A0E101B9-7E7D-44A0-8631-E66D7B08AFBD}" type="pres">
      <dgm:prSet presAssocID="{43557C0F-330E-4504-A469-84DC7A44FB1D}" presName="node" presStyleLbl="node1" presStyleIdx="3" presStyleCnt="5">
        <dgm:presLayoutVars>
          <dgm:bulletEnabled val="1"/>
        </dgm:presLayoutVars>
      </dgm:prSet>
      <dgm:spPr/>
      <dgm:t>
        <a:bodyPr/>
        <a:lstStyle/>
        <a:p>
          <a:endParaRPr lang="en-US"/>
        </a:p>
      </dgm:t>
    </dgm:pt>
    <dgm:pt modelId="{3B0E8718-B0FC-4D07-931F-84B39EE2CD1C}" type="pres">
      <dgm:prSet presAssocID="{76591BA0-A735-4470-8E2F-1F14E1DCA596}" presName="sibTrans" presStyleLbl="sibTrans2D1" presStyleIdx="3" presStyleCnt="5"/>
      <dgm:spPr/>
      <dgm:t>
        <a:bodyPr/>
        <a:lstStyle/>
        <a:p>
          <a:endParaRPr lang="en-US"/>
        </a:p>
      </dgm:t>
    </dgm:pt>
    <dgm:pt modelId="{6F945BCE-D182-487B-93E8-24BDC615A150}" type="pres">
      <dgm:prSet presAssocID="{76591BA0-A735-4470-8E2F-1F14E1DCA596}" presName="connectorText" presStyleLbl="sibTrans2D1" presStyleIdx="3" presStyleCnt="5"/>
      <dgm:spPr/>
      <dgm:t>
        <a:bodyPr/>
        <a:lstStyle/>
        <a:p>
          <a:endParaRPr lang="en-US"/>
        </a:p>
      </dgm:t>
    </dgm:pt>
    <dgm:pt modelId="{5FBD1643-DE47-4F7F-9762-FD7795CBC9FF}" type="pres">
      <dgm:prSet presAssocID="{D85B81D9-CBC5-4D55-9736-28FDA1A1A57D}" presName="node" presStyleLbl="node1" presStyleIdx="4" presStyleCnt="5">
        <dgm:presLayoutVars>
          <dgm:bulletEnabled val="1"/>
        </dgm:presLayoutVars>
      </dgm:prSet>
      <dgm:spPr/>
      <dgm:t>
        <a:bodyPr/>
        <a:lstStyle/>
        <a:p>
          <a:endParaRPr lang="en-US"/>
        </a:p>
      </dgm:t>
    </dgm:pt>
    <dgm:pt modelId="{331F803F-8AAF-438C-BF2F-C01C3B630AD0}" type="pres">
      <dgm:prSet presAssocID="{1DAE962E-5E76-4468-8AE7-7963888E6D5E}" presName="sibTrans" presStyleLbl="sibTrans2D1" presStyleIdx="4" presStyleCnt="5"/>
      <dgm:spPr/>
      <dgm:t>
        <a:bodyPr/>
        <a:lstStyle/>
        <a:p>
          <a:endParaRPr lang="en-US"/>
        </a:p>
      </dgm:t>
    </dgm:pt>
    <dgm:pt modelId="{8DA7259B-AE5E-4ED8-8190-F82A1345FF9A}" type="pres">
      <dgm:prSet presAssocID="{1DAE962E-5E76-4468-8AE7-7963888E6D5E}" presName="connectorText" presStyleLbl="sibTrans2D1" presStyleIdx="4" presStyleCnt="5"/>
      <dgm:spPr/>
      <dgm:t>
        <a:bodyPr/>
        <a:lstStyle/>
        <a:p>
          <a:endParaRPr lang="en-US"/>
        </a:p>
      </dgm:t>
    </dgm:pt>
  </dgm:ptLst>
  <dgm:cxnLst>
    <dgm:cxn modelId="{17FD340C-D043-4FDA-B85B-380F0D75B99A}" type="presOf" srcId="{45A227B5-FCC0-49CB-A349-7DF236D140AD}" destId="{51F46322-83B1-4EDB-B0E5-3824350FD56D}" srcOrd="0" destOrd="0" presId="urn:microsoft.com/office/officeart/2005/8/layout/cycle2"/>
    <dgm:cxn modelId="{79841616-551E-42B4-B316-9355CB94ACF8}" type="presOf" srcId="{11A637B5-3076-4366-9C11-010857FBB7B5}" destId="{37FB3EC0-43A9-474B-9A5D-51113ECA6898}" srcOrd="0" destOrd="0" presId="urn:microsoft.com/office/officeart/2005/8/layout/cycle2"/>
    <dgm:cxn modelId="{781E462A-894D-43AA-B0A2-50CE12552BF5}" type="presOf" srcId="{76591BA0-A735-4470-8E2F-1F14E1DCA596}" destId="{3B0E8718-B0FC-4D07-931F-84B39EE2CD1C}" srcOrd="0" destOrd="0" presId="urn:microsoft.com/office/officeart/2005/8/layout/cycle2"/>
    <dgm:cxn modelId="{B6100761-5293-48F9-B6C5-E7C35C1D02E1}" type="presOf" srcId="{0F188125-DCB3-49A3-8641-EC08C2BEE3C6}" destId="{0F75DE83-E1A2-4A78-B9CE-A5100EC96BD7}" srcOrd="0" destOrd="0" presId="urn:microsoft.com/office/officeart/2005/8/layout/cycle2"/>
    <dgm:cxn modelId="{11614C62-1BCF-4747-B4B4-3BBB0E1C1E22}" type="presOf" srcId="{76591BA0-A735-4470-8E2F-1F14E1DCA596}" destId="{6F945BCE-D182-487B-93E8-24BDC615A150}" srcOrd="1" destOrd="0" presId="urn:microsoft.com/office/officeart/2005/8/layout/cycle2"/>
    <dgm:cxn modelId="{493A6EB3-050B-4960-A50A-56750C6F32A1}" srcId="{11A637B5-3076-4366-9C11-010857FBB7B5}" destId="{D85B81D9-CBC5-4D55-9736-28FDA1A1A57D}" srcOrd="4" destOrd="0" parTransId="{C1E5CF45-0034-4956-836F-0E8653448BFC}" sibTransId="{1DAE962E-5E76-4468-8AE7-7963888E6D5E}"/>
    <dgm:cxn modelId="{656875BD-6B75-4CC5-B397-DC5C3E8646C6}" type="presOf" srcId="{87CCE461-F5CC-47D2-A0D0-33E80168D002}" destId="{4F8BECA2-EC75-4185-A91A-6FE2C69FDE56}" srcOrd="0" destOrd="0" presId="urn:microsoft.com/office/officeart/2005/8/layout/cycle2"/>
    <dgm:cxn modelId="{F4643629-BC3C-4C92-827D-DDAF6EED36AA}" type="presOf" srcId="{8340136E-2FE0-4790-B6A5-BCD94DA1B762}" destId="{D3D31909-690E-4F53-AF74-EB824AE74C93}" srcOrd="1" destOrd="0" presId="urn:microsoft.com/office/officeart/2005/8/layout/cycle2"/>
    <dgm:cxn modelId="{94BEA831-5027-41F4-8CF9-FA5B47BDE602}" type="presOf" srcId="{45A227B5-FCC0-49CB-A349-7DF236D140AD}" destId="{8D6D96A3-E503-4993-8FEC-FD5D40F4DD11}" srcOrd="1" destOrd="0" presId="urn:microsoft.com/office/officeart/2005/8/layout/cycle2"/>
    <dgm:cxn modelId="{9B1D12C6-07BF-48D2-A978-099491470CAC}" type="presOf" srcId="{90E1F934-29F9-468A-A53C-00C4B4CFE77C}" destId="{8D3077AE-8CAD-4790-A216-EF8987902DDE}" srcOrd="0" destOrd="0" presId="urn:microsoft.com/office/officeart/2005/8/layout/cycle2"/>
    <dgm:cxn modelId="{685532B3-60A3-46AF-BC2D-B812F05F5847}" type="presOf" srcId="{1DAE962E-5E76-4468-8AE7-7963888E6D5E}" destId="{331F803F-8AAF-438C-BF2F-C01C3B630AD0}" srcOrd="0" destOrd="0" presId="urn:microsoft.com/office/officeart/2005/8/layout/cycle2"/>
    <dgm:cxn modelId="{5A118CEB-732C-4A24-9BFB-C54807A6AC68}" type="presOf" srcId="{44B14B4C-0DB2-4D43-9C49-95811E3B4770}" destId="{F8CA2AAF-F77C-4452-A9B0-C09BE5622835}" srcOrd="0" destOrd="0" presId="urn:microsoft.com/office/officeart/2005/8/layout/cycle2"/>
    <dgm:cxn modelId="{2F32F967-53A4-42B1-A391-D68FC4DC991A}" type="presOf" srcId="{8340136E-2FE0-4790-B6A5-BCD94DA1B762}" destId="{38B3C642-3442-44AB-983B-4AF4AE55389E}" srcOrd="0" destOrd="0" presId="urn:microsoft.com/office/officeart/2005/8/layout/cycle2"/>
    <dgm:cxn modelId="{4CE4D78A-3744-4F57-B1FB-EA30773F68F4}" srcId="{11A637B5-3076-4366-9C11-010857FBB7B5}" destId="{87CCE461-F5CC-47D2-A0D0-33E80168D002}" srcOrd="1" destOrd="0" parTransId="{1355A854-601F-43A5-9D54-C26903BE6C68}" sibTransId="{8340136E-2FE0-4790-B6A5-BCD94DA1B762}"/>
    <dgm:cxn modelId="{E24A2C0B-9F42-4A14-BA23-2B4C1B7C8463}" type="presOf" srcId="{0F188125-DCB3-49A3-8641-EC08C2BEE3C6}" destId="{662F9F24-A5DC-4251-93BA-E0E0AA2F9C2E}" srcOrd="1" destOrd="0" presId="urn:microsoft.com/office/officeart/2005/8/layout/cycle2"/>
    <dgm:cxn modelId="{070C3335-9C37-40E6-821D-3524AE47495B}" srcId="{11A637B5-3076-4366-9C11-010857FBB7B5}" destId="{44B14B4C-0DB2-4D43-9C49-95811E3B4770}" srcOrd="0" destOrd="0" parTransId="{948333A8-22E8-4FCA-AA89-ECB2E6D09551}" sibTransId="{0F188125-DCB3-49A3-8641-EC08C2BEE3C6}"/>
    <dgm:cxn modelId="{FFAF9B42-A9CE-4573-B8AF-5684AA306678}" type="presOf" srcId="{43557C0F-330E-4504-A469-84DC7A44FB1D}" destId="{A0E101B9-7E7D-44A0-8631-E66D7B08AFBD}" srcOrd="0" destOrd="0" presId="urn:microsoft.com/office/officeart/2005/8/layout/cycle2"/>
    <dgm:cxn modelId="{4072B238-D922-4DB2-BA7F-0BA0600D2055}" srcId="{11A637B5-3076-4366-9C11-010857FBB7B5}" destId="{43557C0F-330E-4504-A469-84DC7A44FB1D}" srcOrd="3" destOrd="0" parTransId="{4AA134AA-217B-48FB-A67B-4B90B8657394}" sibTransId="{76591BA0-A735-4470-8E2F-1F14E1DCA596}"/>
    <dgm:cxn modelId="{86B1A25E-C273-40E9-8EFA-343A1A5790D5}" type="presOf" srcId="{1DAE962E-5E76-4468-8AE7-7963888E6D5E}" destId="{8DA7259B-AE5E-4ED8-8190-F82A1345FF9A}" srcOrd="1" destOrd="0" presId="urn:microsoft.com/office/officeart/2005/8/layout/cycle2"/>
    <dgm:cxn modelId="{ABF78D8C-9E09-4A57-BBE5-24F818E201EF}" srcId="{11A637B5-3076-4366-9C11-010857FBB7B5}" destId="{90E1F934-29F9-468A-A53C-00C4B4CFE77C}" srcOrd="2" destOrd="0" parTransId="{7D73CCB9-DD3E-4FDD-9A04-842352BB12EB}" sibTransId="{45A227B5-FCC0-49CB-A349-7DF236D140AD}"/>
    <dgm:cxn modelId="{F61FD86E-097E-4EB8-A349-02E9737756DB}" type="presOf" srcId="{D85B81D9-CBC5-4D55-9736-28FDA1A1A57D}" destId="{5FBD1643-DE47-4F7F-9762-FD7795CBC9FF}" srcOrd="0" destOrd="0" presId="urn:microsoft.com/office/officeart/2005/8/layout/cycle2"/>
    <dgm:cxn modelId="{ACD35024-DC7A-4D8A-A4A8-8ADAED906639}" type="presParOf" srcId="{37FB3EC0-43A9-474B-9A5D-51113ECA6898}" destId="{F8CA2AAF-F77C-4452-A9B0-C09BE5622835}" srcOrd="0" destOrd="0" presId="urn:microsoft.com/office/officeart/2005/8/layout/cycle2"/>
    <dgm:cxn modelId="{29097F9A-570A-4730-9E04-25F7F86E4628}" type="presParOf" srcId="{37FB3EC0-43A9-474B-9A5D-51113ECA6898}" destId="{0F75DE83-E1A2-4A78-B9CE-A5100EC96BD7}" srcOrd="1" destOrd="0" presId="urn:microsoft.com/office/officeart/2005/8/layout/cycle2"/>
    <dgm:cxn modelId="{D6070E53-5E14-4D98-822B-302E14E66470}" type="presParOf" srcId="{0F75DE83-E1A2-4A78-B9CE-A5100EC96BD7}" destId="{662F9F24-A5DC-4251-93BA-E0E0AA2F9C2E}" srcOrd="0" destOrd="0" presId="urn:microsoft.com/office/officeart/2005/8/layout/cycle2"/>
    <dgm:cxn modelId="{9ECA0703-4B07-4A66-B159-79A60A26F754}" type="presParOf" srcId="{37FB3EC0-43A9-474B-9A5D-51113ECA6898}" destId="{4F8BECA2-EC75-4185-A91A-6FE2C69FDE56}" srcOrd="2" destOrd="0" presId="urn:microsoft.com/office/officeart/2005/8/layout/cycle2"/>
    <dgm:cxn modelId="{7C7EBF93-0C77-4C6F-B5E8-79382FEA5886}" type="presParOf" srcId="{37FB3EC0-43A9-474B-9A5D-51113ECA6898}" destId="{38B3C642-3442-44AB-983B-4AF4AE55389E}" srcOrd="3" destOrd="0" presId="urn:microsoft.com/office/officeart/2005/8/layout/cycle2"/>
    <dgm:cxn modelId="{558AC6F0-2309-4AB0-BF5F-59041638EBBA}" type="presParOf" srcId="{38B3C642-3442-44AB-983B-4AF4AE55389E}" destId="{D3D31909-690E-4F53-AF74-EB824AE74C93}" srcOrd="0" destOrd="0" presId="urn:microsoft.com/office/officeart/2005/8/layout/cycle2"/>
    <dgm:cxn modelId="{FF33D4B7-0A33-4E6C-922F-0C773217D47D}" type="presParOf" srcId="{37FB3EC0-43A9-474B-9A5D-51113ECA6898}" destId="{8D3077AE-8CAD-4790-A216-EF8987902DDE}" srcOrd="4" destOrd="0" presId="urn:microsoft.com/office/officeart/2005/8/layout/cycle2"/>
    <dgm:cxn modelId="{C3E45ADF-347C-4C01-884E-3AFC1C39770F}" type="presParOf" srcId="{37FB3EC0-43A9-474B-9A5D-51113ECA6898}" destId="{51F46322-83B1-4EDB-B0E5-3824350FD56D}" srcOrd="5" destOrd="0" presId="urn:microsoft.com/office/officeart/2005/8/layout/cycle2"/>
    <dgm:cxn modelId="{C05924F9-89C2-442D-956F-79B3D7869DC2}" type="presParOf" srcId="{51F46322-83B1-4EDB-B0E5-3824350FD56D}" destId="{8D6D96A3-E503-4993-8FEC-FD5D40F4DD11}" srcOrd="0" destOrd="0" presId="urn:microsoft.com/office/officeart/2005/8/layout/cycle2"/>
    <dgm:cxn modelId="{6176EA24-0773-414B-B28D-F1BDAA8CCCF3}" type="presParOf" srcId="{37FB3EC0-43A9-474B-9A5D-51113ECA6898}" destId="{A0E101B9-7E7D-44A0-8631-E66D7B08AFBD}" srcOrd="6" destOrd="0" presId="urn:microsoft.com/office/officeart/2005/8/layout/cycle2"/>
    <dgm:cxn modelId="{26B96772-41BF-4F1D-B0E8-9EA10D2DEE09}" type="presParOf" srcId="{37FB3EC0-43A9-474B-9A5D-51113ECA6898}" destId="{3B0E8718-B0FC-4D07-931F-84B39EE2CD1C}" srcOrd="7" destOrd="0" presId="urn:microsoft.com/office/officeart/2005/8/layout/cycle2"/>
    <dgm:cxn modelId="{857FE84E-0123-4E0F-9A51-FF655D8EAA11}" type="presParOf" srcId="{3B0E8718-B0FC-4D07-931F-84B39EE2CD1C}" destId="{6F945BCE-D182-487B-93E8-24BDC615A150}" srcOrd="0" destOrd="0" presId="urn:microsoft.com/office/officeart/2005/8/layout/cycle2"/>
    <dgm:cxn modelId="{8B4BE33C-B4E4-4783-9A00-5396198AA68B}" type="presParOf" srcId="{37FB3EC0-43A9-474B-9A5D-51113ECA6898}" destId="{5FBD1643-DE47-4F7F-9762-FD7795CBC9FF}" srcOrd="8" destOrd="0" presId="urn:microsoft.com/office/officeart/2005/8/layout/cycle2"/>
    <dgm:cxn modelId="{78C47AB7-666B-4171-B7A8-7CADF64BD7AF}" type="presParOf" srcId="{37FB3EC0-43A9-474B-9A5D-51113ECA6898}" destId="{331F803F-8AAF-438C-BF2F-C01C3B630AD0}" srcOrd="9" destOrd="0" presId="urn:microsoft.com/office/officeart/2005/8/layout/cycle2"/>
    <dgm:cxn modelId="{42394D2B-CF38-4BCB-A34D-992392131483}" type="presParOf" srcId="{331F803F-8AAF-438C-BF2F-C01C3B630AD0}" destId="{8DA7259B-AE5E-4ED8-8190-F82A1345FF9A}" srcOrd="0" destOrd="0" presId="urn:microsoft.com/office/officeart/2005/8/layout/cycle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2EBE3E5-9EED-4139-9021-A8F3E6C161BA}" type="doc">
      <dgm:prSet loTypeId="urn:microsoft.com/office/officeart/2005/8/layout/hProcess9" loCatId="process" qsTypeId="urn:microsoft.com/office/officeart/2005/8/quickstyle/simple1" qsCatId="simple" csTypeId="urn:microsoft.com/office/officeart/2005/8/colors/accent1_2" csCatId="accent1" phldr="1"/>
      <dgm:spPr/>
    </dgm:pt>
    <dgm:pt modelId="{F54550B9-55CF-4FBB-AF7E-BEF8B56A4D3E}">
      <dgm:prSet phldrT="[Text]" custT="1"/>
      <dgm:spPr/>
      <dgm:t>
        <a:bodyPr/>
        <a:lstStyle/>
        <a:p>
          <a:r>
            <a:rPr lang="en-US" sz="1300" baseline="0" dirty="0" smtClean="0">
              <a:latin typeface="Arial Rounded MT Bold" pitchFamily="34" charset="0"/>
            </a:rPr>
            <a:t>Employment Documents</a:t>
          </a:r>
          <a:endParaRPr lang="en-US" sz="1300" baseline="0" dirty="0">
            <a:latin typeface="Arial Rounded MT Bold" pitchFamily="34" charset="0"/>
          </a:endParaRPr>
        </a:p>
      </dgm:t>
    </dgm:pt>
    <dgm:pt modelId="{B606BB40-A9C4-4E2D-A835-57E5F91B6A8B}" type="parTrans" cxnId="{0EF94EB8-34BB-4488-A8C9-F21EAD7B981F}">
      <dgm:prSet/>
      <dgm:spPr/>
      <dgm:t>
        <a:bodyPr/>
        <a:lstStyle/>
        <a:p>
          <a:endParaRPr lang="en-US"/>
        </a:p>
      </dgm:t>
    </dgm:pt>
    <dgm:pt modelId="{635BA436-C6EF-4B81-9E11-F2F150BE1A76}" type="sibTrans" cxnId="{0EF94EB8-34BB-4488-A8C9-F21EAD7B981F}">
      <dgm:prSet/>
      <dgm:spPr/>
      <dgm:t>
        <a:bodyPr/>
        <a:lstStyle/>
        <a:p>
          <a:endParaRPr lang="en-US"/>
        </a:p>
      </dgm:t>
    </dgm:pt>
    <dgm:pt modelId="{0DE2E927-BE45-4D78-B200-1C12CFFF29C7}">
      <dgm:prSet phldrT="[Text]" custT="1"/>
      <dgm:spPr/>
      <dgm:t>
        <a:bodyPr/>
        <a:lstStyle/>
        <a:p>
          <a:r>
            <a:rPr lang="en-US" sz="1300" baseline="0" dirty="0" smtClean="0">
              <a:latin typeface="Arial Rounded MT Bold" pitchFamily="34" charset="0"/>
            </a:rPr>
            <a:t>Interviews:</a:t>
          </a:r>
        </a:p>
        <a:p>
          <a:r>
            <a:rPr lang="en-US" sz="1300" baseline="0" dirty="0" smtClean="0">
              <a:latin typeface="Arial Rounded MT Bold" pitchFamily="34" charset="0"/>
            </a:rPr>
            <a:t>Screening &amp; </a:t>
          </a:r>
        </a:p>
        <a:p>
          <a:r>
            <a:rPr lang="en-US" sz="1300" baseline="0" dirty="0" smtClean="0">
              <a:latin typeface="Arial Rounded MT Bold" pitchFamily="34" charset="0"/>
            </a:rPr>
            <a:t>In-depth</a:t>
          </a:r>
          <a:endParaRPr lang="en-US" sz="1300" baseline="0" dirty="0">
            <a:latin typeface="Arial Rounded MT Bold" pitchFamily="34" charset="0"/>
          </a:endParaRPr>
        </a:p>
      </dgm:t>
    </dgm:pt>
    <dgm:pt modelId="{9F041CF9-2958-4F60-9D9C-3624DBE2ED9C}" type="parTrans" cxnId="{FA843066-8DEE-4683-B580-69AD46E25AF9}">
      <dgm:prSet/>
      <dgm:spPr/>
      <dgm:t>
        <a:bodyPr/>
        <a:lstStyle/>
        <a:p>
          <a:endParaRPr lang="en-US"/>
        </a:p>
      </dgm:t>
    </dgm:pt>
    <dgm:pt modelId="{A292BE38-4A83-4F3E-9D7B-F9EE4F19FB37}" type="sibTrans" cxnId="{FA843066-8DEE-4683-B580-69AD46E25AF9}">
      <dgm:prSet/>
      <dgm:spPr/>
      <dgm:t>
        <a:bodyPr/>
        <a:lstStyle/>
        <a:p>
          <a:endParaRPr lang="en-US"/>
        </a:p>
      </dgm:t>
    </dgm:pt>
    <dgm:pt modelId="{22D8E2B9-18DC-440F-82B1-0AB3C287A49E}">
      <dgm:prSet phldrT="[Text]" custT="1"/>
      <dgm:spPr/>
      <dgm:t>
        <a:bodyPr/>
        <a:lstStyle/>
        <a:p>
          <a:r>
            <a:rPr lang="en-US" sz="1300" baseline="0" dirty="0" smtClean="0">
              <a:latin typeface="Arial Rounded MT Bold" pitchFamily="34" charset="0"/>
            </a:rPr>
            <a:t>Pre-employment Testing</a:t>
          </a:r>
          <a:endParaRPr lang="en-US" sz="1300" baseline="0" dirty="0">
            <a:latin typeface="Arial Rounded MT Bold" pitchFamily="34" charset="0"/>
          </a:endParaRPr>
        </a:p>
      </dgm:t>
    </dgm:pt>
    <dgm:pt modelId="{8C8D8976-B1C5-4FAB-8C95-49C50B4ECF02}" type="parTrans" cxnId="{7509BF67-CC53-49B8-B333-4A544FA0C40C}">
      <dgm:prSet/>
      <dgm:spPr/>
      <dgm:t>
        <a:bodyPr/>
        <a:lstStyle/>
        <a:p>
          <a:endParaRPr lang="en-US"/>
        </a:p>
      </dgm:t>
    </dgm:pt>
    <dgm:pt modelId="{7E540C80-AF77-4465-A6EC-BC802A1A1DB4}" type="sibTrans" cxnId="{7509BF67-CC53-49B8-B333-4A544FA0C40C}">
      <dgm:prSet/>
      <dgm:spPr/>
      <dgm:t>
        <a:bodyPr/>
        <a:lstStyle/>
        <a:p>
          <a:endParaRPr lang="en-US"/>
        </a:p>
      </dgm:t>
    </dgm:pt>
    <dgm:pt modelId="{C33E1CED-A732-4444-BE86-2484E6B9291B}">
      <dgm:prSet phldrT="[Text]" custT="1"/>
      <dgm:spPr/>
      <dgm:t>
        <a:bodyPr/>
        <a:lstStyle/>
        <a:p>
          <a:r>
            <a:rPr lang="en-US" sz="1300" baseline="0" dirty="0" smtClean="0">
              <a:latin typeface="Arial Rounded MT Bold" pitchFamily="34" charset="0"/>
            </a:rPr>
            <a:t>Candidate Evaluation</a:t>
          </a:r>
          <a:endParaRPr lang="en-US" sz="1300" baseline="0" dirty="0">
            <a:latin typeface="Arial Rounded MT Bold" pitchFamily="34" charset="0"/>
          </a:endParaRPr>
        </a:p>
      </dgm:t>
    </dgm:pt>
    <dgm:pt modelId="{56420E8B-F008-4706-9A15-8CE1C7C389CB}" type="parTrans" cxnId="{1CB0FDC6-3AE8-4598-B3A1-A43B98648E07}">
      <dgm:prSet/>
      <dgm:spPr/>
      <dgm:t>
        <a:bodyPr/>
        <a:lstStyle/>
        <a:p>
          <a:endParaRPr lang="en-US"/>
        </a:p>
      </dgm:t>
    </dgm:pt>
    <dgm:pt modelId="{D5998A54-CC40-4380-B798-08925A256FD4}" type="sibTrans" cxnId="{1CB0FDC6-3AE8-4598-B3A1-A43B98648E07}">
      <dgm:prSet/>
      <dgm:spPr/>
      <dgm:t>
        <a:bodyPr/>
        <a:lstStyle/>
        <a:p>
          <a:endParaRPr lang="en-US"/>
        </a:p>
      </dgm:t>
    </dgm:pt>
    <dgm:pt modelId="{58377FF4-FCCB-4086-AA5D-7320E8E528B2}">
      <dgm:prSet phldrT="[Text]" custT="1"/>
      <dgm:spPr/>
      <dgm:t>
        <a:bodyPr/>
        <a:lstStyle/>
        <a:p>
          <a:r>
            <a:rPr lang="en-US" sz="1300" baseline="0" dirty="0" smtClean="0">
              <a:latin typeface="Arial Rounded MT Bold" pitchFamily="34" charset="0"/>
            </a:rPr>
            <a:t>Background &amp; Reference Tests</a:t>
          </a:r>
          <a:endParaRPr lang="en-US" sz="1300" baseline="0" dirty="0">
            <a:latin typeface="Arial Rounded MT Bold" pitchFamily="34" charset="0"/>
          </a:endParaRPr>
        </a:p>
      </dgm:t>
    </dgm:pt>
    <dgm:pt modelId="{550852F6-5EDB-4894-8C89-753742DBD2A1}" type="parTrans" cxnId="{4BA489E8-80F7-4D12-902F-1E04307DE6AF}">
      <dgm:prSet/>
      <dgm:spPr/>
      <dgm:t>
        <a:bodyPr/>
        <a:lstStyle/>
        <a:p>
          <a:endParaRPr lang="en-US"/>
        </a:p>
      </dgm:t>
    </dgm:pt>
    <dgm:pt modelId="{DF7B04D6-6E26-41DA-8C9D-7B7D55A79C10}" type="sibTrans" cxnId="{4BA489E8-80F7-4D12-902F-1E04307DE6AF}">
      <dgm:prSet/>
      <dgm:spPr/>
      <dgm:t>
        <a:bodyPr/>
        <a:lstStyle/>
        <a:p>
          <a:endParaRPr lang="en-US"/>
        </a:p>
      </dgm:t>
    </dgm:pt>
    <dgm:pt modelId="{6C8855C0-FF76-49DE-8D8B-62321A3760C3}">
      <dgm:prSet phldrT="[Text]" custT="1"/>
      <dgm:spPr/>
      <dgm:t>
        <a:bodyPr/>
        <a:lstStyle/>
        <a:p>
          <a:r>
            <a:rPr lang="en-US" sz="1200" baseline="0" dirty="0" smtClean="0">
              <a:latin typeface="Arial Rounded MT Bold" pitchFamily="34" charset="0"/>
            </a:rPr>
            <a:t>Applicant Communication</a:t>
          </a:r>
          <a:endParaRPr lang="en-US" sz="1200" baseline="0" dirty="0">
            <a:latin typeface="Arial Rounded MT Bold" pitchFamily="34" charset="0"/>
          </a:endParaRPr>
        </a:p>
      </dgm:t>
    </dgm:pt>
    <dgm:pt modelId="{8082B4B4-CFC7-4DF9-9E4F-430770AF65EC}" type="parTrans" cxnId="{3E8D8CD0-675A-4791-9DE2-04CF199AD8F9}">
      <dgm:prSet/>
      <dgm:spPr/>
      <dgm:t>
        <a:bodyPr/>
        <a:lstStyle/>
        <a:p>
          <a:endParaRPr lang="en-US"/>
        </a:p>
      </dgm:t>
    </dgm:pt>
    <dgm:pt modelId="{8A7B8A28-E0DC-496E-B836-EEF481EC708A}" type="sibTrans" cxnId="{3E8D8CD0-675A-4791-9DE2-04CF199AD8F9}">
      <dgm:prSet/>
      <dgm:spPr/>
      <dgm:t>
        <a:bodyPr/>
        <a:lstStyle/>
        <a:p>
          <a:endParaRPr lang="en-US"/>
        </a:p>
      </dgm:t>
    </dgm:pt>
    <dgm:pt modelId="{D7A56A96-2CCD-445D-8969-608CD0759B02}" type="pres">
      <dgm:prSet presAssocID="{22EBE3E5-9EED-4139-9021-A8F3E6C161BA}" presName="CompostProcess" presStyleCnt="0">
        <dgm:presLayoutVars>
          <dgm:dir/>
          <dgm:resizeHandles val="exact"/>
        </dgm:presLayoutVars>
      </dgm:prSet>
      <dgm:spPr/>
    </dgm:pt>
    <dgm:pt modelId="{42E094E0-0FDE-4FBC-A2FA-06F12DFC3E13}" type="pres">
      <dgm:prSet presAssocID="{22EBE3E5-9EED-4139-9021-A8F3E6C161BA}" presName="arrow" presStyleLbl="bgShp" presStyleIdx="0" presStyleCnt="1" custScaleX="117647"/>
      <dgm:spPr/>
    </dgm:pt>
    <dgm:pt modelId="{26D719AC-28FF-48C4-A181-720629D0F551}" type="pres">
      <dgm:prSet presAssocID="{22EBE3E5-9EED-4139-9021-A8F3E6C161BA}" presName="linearProcess" presStyleCnt="0"/>
      <dgm:spPr/>
    </dgm:pt>
    <dgm:pt modelId="{853C839F-8E2B-4B90-983B-CA49EB6F7123}" type="pres">
      <dgm:prSet presAssocID="{F54550B9-55CF-4FBB-AF7E-BEF8B56A4D3E}" presName="textNode" presStyleLbl="node1" presStyleIdx="0" presStyleCnt="6">
        <dgm:presLayoutVars>
          <dgm:bulletEnabled val="1"/>
        </dgm:presLayoutVars>
      </dgm:prSet>
      <dgm:spPr/>
      <dgm:t>
        <a:bodyPr/>
        <a:lstStyle/>
        <a:p>
          <a:endParaRPr lang="en-US"/>
        </a:p>
      </dgm:t>
    </dgm:pt>
    <dgm:pt modelId="{A11BE31E-9CB6-44A2-9B34-3EB905CCD61A}" type="pres">
      <dgm:prSet presAssocID="{635BA436-C6EF-4B81-9E11-F2F150BE1A76}" presName="sibTrans" presStyleCnt="0"/>
      <dgm:spPr/>
    </dgm:pt>
    <dgm:pt modelId="{0AA9A139-8F7E-4221-AF2E-E5B974506AE0}" type="pres">
      <dgm:prSet presAssocID="{0DE2E927-BE45-4D78-B200-1C12CFFF29C7}" presName="textNode" presStyleLbl="node1" presStyleIdx="1" presStyleCnt="6">
        <dgm:presLayoutVars>
          <dgm:bulletEnabled val="1"/>
        </dgm:presLayoutVars>
      </dgm:prSet>
      <dgm:spPr/>
      <dgm:t>
        <a:bodyPr/>
        <a:lstStyle/>
        <a:p>
          <a:endParaRPr lang="en-US"/>
        </a:p>
      </dgm:t>
    </dgm:pt>
    <dgm:pt modelId="{93AA75F4-9E81-4795-BE10-E9A25D785FCE}" type="pres">
      <dgm:prSet presAssocID="{A292BE38-4A83-4F3E-9D7B-F9EE4F19FB37}" presName="sibTrans" presStyleCnt="0"/>
      <dgm:spPr/>
    </dgm:pt>
    <dgm:pt modelId="{C8004FC8-1A1F-43D5-B545-50094B637154}" type="pres">
      <dgm:prSet presAssocID="{22D8E2B9-18DC-440F-82B1-0AB3C287A49E}" presName="textNode" presStyleLbl="node1" presStyleIdx="2" presStyleCnt="6" custScaleX="96048">
        <dgm:presLayoutVars>
          <dgm:bulletEnabled val="1"/>
        </dgm:presLayoutVars>
      </dgm:prSet>
      <dgm:spPr/>
      <dgm:t>
        <a:bodyPr/>
        <a:lstStyle/>
        <a:p>
          <a:endParaRPr lang="en-US"/>
        </a:p>
      </dgm:t>
    </dgm:pt>
    <dgm:pt modelId="{DE2871E7-0F1E-4CAD-90E8-DF022C83AD11}" type="pres">
      <dgm:prSet presAssocID="{7E540C80-AF77-4465-A6EC-BC802A1A1DB4}" presName="sibTrans" presStyleCnt="0"/>
      <dgm:spPr/>
    </dgm:pt>
    <dgm:pt modelId="{F2C1FCF0-9C3B-41C8-9E95-720FB62AA652}" type="pres">
      <dgm:prSet presAssocID="{C33E1CED-A732-4444-BE86-2484E6B9291B}" presName="textNode" presStyleLbl="node1" presStyleIdx="3" presStyleCnt="6">
        <dgm:presLayoutVars>
          <dgm:bulletEnabled val="1"/>
        </dgm:presLayoutVars>
      </dgm:prSet>
      <dgm:spPr/>
      <dgm:t>
        <a:bodyPr/>
        <a:lstStyle/>
        <a:p>
          <a:endParaRPr lang="en-US"/>
        </a:p>
      </dgm:t>
    </dgm:pt>
    <dgm:pt modelId="{9DB21900-CF9F-444C-96C6-2C33175FF04D}" type="pres">
      <dgm:prSet presAssocID="{D5998A54-CC40-4380-B798-08925A256FD4}" presName="sibTrans" presStyleCnt="0"/>
      <dgm:spPr/>
    </dgm:pt>
    <dgm:pt modelId="{2BADF8CD-9487-4354-95F5-D82F8BD26838}" type="pres">
      <dgm:prSet presAssocID="{58377FF4-FCCB-4086-AA5D-7320E8E528B2}" presName="textNode" presStyleLbl="node1" presStyleIdx="4" presStyleCnt="6">
        <dgm:presLayoutVars>
          <dgm:bulletEnabled val="1"/>
        </dgm:presLayoutVars>
      </dgm:prSet>
      <dgm:spPr/>
      <dgm:t>
        <a:bodyPr/>
        <a:lstStyle/>
        <a:p>
          <a:endParaRPr lang="en-US"/>
        </a:p>
      </dgm:t>
    </dgm:pt>
    <dgm:pt modelId="{578E2C8D-A976-4262-BEFB-B51A07785EE4}" type="pres">
      <dgm:prSet presAssocID="{DF7B04D6-6E26-41DA-8C9D-7B7D55A79C10}" presName="sibTrans" presStyleCnt="0"/>
      <dgm:spPr/>
    </dgm:pt>
    <dgm:pt modelId="{E0A422F9-7E80-4043-B0EC-5E5EE8933BF9}" type="pres">
      <dgm:prSet presAssocID="{6C8855C0-FF76-49DE-8D8B-62321A3760C3}" presName="textNode" presStyleLbl="node1" presStyleIdx="5" presStyleCnt="6" custScaleX="109903">
        <dgm:presLayoutVars>
          <dgm:bulletEnabled val="1"/>
        </dgm:presLayoutVars>
      </dgm:prSet>
      <dgm:spPr/>
      <dgm:t>
        <a:bodyPr/>
        <a:lstStyle/>
        <a:p>
          <a:endParaRPr lang="en-US"/>
        </a:p>
      </dgm:t>
    </dgm:pt>
  </dgm:ptLst>
  <dgm:cxnLst>
    <dgm:cxn modelId="{254F8FA9-3A7D-442F-B425-0C8A168A9709}" type="presOf" srcId="{58377FF4-FCCB-4086-AA5D-7320E8E528B2}" destId="{2BADF8CD-9487-4354-95F5-D82F8BD26838}" srcOrd="0" destOrd="0" presId="urn:microsoft.com/office/officeart/2005/8/layout/hProcess9"/>
    <dgm:cxn modelId="{0EF94EB8-34BB-4488-A8C9-F21EAD7B981F}" srcId="{22EBE3E5-9EED-4139-9021-A8F3E6C161BA}" destId="{F54550B9-55CF-4FBB-AF7E-BEF8B56A4D3E}" srcOrd="0" destOrd="0" parTransId="{B606BB40-A9C4-4E2D-A835-57E5F91B6A8B}" sibTransId="{635BA436-C6EF-4B81-9E11-F2F150BE1A76}"/>
    <dgm:cxn modelId="{7301C244-9206-4287-B584-F683614F66BC}" type="presOf" srcId="{0DE2E927-BE45-4D78-B200-1C12CFFF29C7}" destId="{0AA9A139-8F7E-4221-AF2E-E5B974506AE0}" srcOrd="0" destOrd="0" presId="urn:microsoft.com/office/officeart/2005/8/layout/hProcess9"/>
    <dgm:cxn modelId="{F858801B-C986-443C-BD33-D440B870EEDE}" type="presOf" srcId="{22D8E2B9-18DC-440F-82B1-0AB3C287A49E}" destId="{C8004FC8-1A1F-43D5-B545-50094B637154}" srcOrd="0" destOrd="0" presId="urn:microsoft.com/office/officeart/2005/8/layout/hProcess9"/>
    <dgm:cxn modelId="{3E8D8CD0-675A-4791-9DE2-04CF199AD8F9}" srcId="{22EBE3E5-9EED-4139-9021-A8F3E6C161BA}" destId="{6C8855C0-FF76-49DE-8D8B-62321A3760C3}" srcOrd="5" destOrd="0" parTransId="{8082B4B4-CFC7-4DF9-9E4F-430770AF65EC}" sibTransId="{8A7B8A28-E0DC-496E-B836-EEF481EC708A}"/>
    <dgm:cxn modelId="{4BA489E8-80F7-4D12-902F-1E04307DE6AF}" srcId="{22EBE3E5-9EED-4139-9021-A8F3E6C161BA}" destId="{58377FF4-FCCB-4086-AA5D-7320E8E528B2}" srcOrd="4" destOrd="0" parTransId="{550852F6-5EDB-4894-8C89-753742DBD2A1}" sibTransId="{DF7B04D6-6E26-41DA-8C9D-7B7D55A79C10}"/>
    <dgm:cxn modelId="{88AF5AE5-FA23-422F-B68F-C7636FCCBE5D}" type="presOf" srcId="{22EBE3E5-9EED-4139-9021-A8F3E6C161BA}" destId="{D7A56A96-2CCD-445D-8969-608CD0759B02}" srcOrd="0" destOrd="0" presId="urn:microsoft.com/office/officeart/2005/8/layout/hProcess9"/>
    <dgm:cxn modelId="{7509BF67-CC53-49B8-B333-4A544FA0C40C}" srcId="{22EBE3E5-9EED-4139-9021-A8F3E6C161BA}" destId="{22D8E2B9-18DC-440F-82B1-0AB3C287A49E}" srcOrd="2" destOrd="0" parTransId="{8C8D8976-B1C5-4FAB-8C95-49C50B4ECF02}" sibTransId="{7E540C80-AF77-4465-A6EC-BC802A1A1DB4}"/>
    <dgm:cxn modelId="{FA843066-8DEE-4683-B580-69AD46E25AF9}" srcId="{22EBE3E5-9EED-4139-9021-A8F3E6C161BA}" destId="{0DE2E927-BE45-4D78-B200-1C12CFFF29C7}" srcOrd="1" destOrd="0" parTransId="{9F041CF9-2958-4F60-9D9C-3624DBE2ED9C}" sibTransId="{A292BE38-4A83-4F3E-9D7B-F9EE4F19FB37}"/>
    <dgm:cxn modelId="{1CB0FDC6-3AE8-4598-B3A1-A43B98648E07}" srcId="{22EBE3E5-9EED-4139-9021-A8F3E6C161BA}" destId="{C33E1CED-A732-4444-BE86-2484E6B9291B}" srcOrd="3" destOrd="0" parTransId="{56420E8B-F008-4706-9A15-8CE1C7C389CB}" sibTransId="{D5998A54-CC40-4380-B798-08925A256FD4}"/>
    <dgm:cxn modelId="{A3BB2AA1-B22D-4760-B013-D29F3294A3EC}" type="presOf" srcId="{C33E1CED-A732-4444-BE86-2484E6B9291B}" destId="{F2C1FCF0-9C3B-41C8-9E95-720FB62AA652}" srcOrd="0" destOrd="0" presId="urn:microsoft.com/office/officeart/2005/8/layout/hProcess9"/>
    <dgm:cxn modelId="{D514510A-59F9-4792-91BB-8C15B4BBD222}" type="presOf" srcId="{6C8855C0-FF76-49DE-8D8B-62321A3760C3}" destId="{E0A422F9-7E80-4043-B0EC-5E5EE8933BF9}" srcOrd="0" destOrd="0" presId="urn:microsoft.com/office/officeart/2005/8/layout/hProcess9"/>
    <dgm:cxn modelId="{EC95A107-F655-4E39-9263-FD9EB66B0D82}" type="presOf" srcId="{F54550B9-55CF-4FBB-AF7E-BEF8B56A4D3E}" destId="{853C839F-8E2B-4B90-983B-CA49EB6F7123}" srcOrd="0" destOrd="0" presId="urn:microsoft.com/office/officeart/2005/8/layout/hProcess9"/>
    <dgm:cxn modelId="{ADD79F2E-B01B-4444-8A2B-AF1CAEB244A6}" type="presParOf" srcId="{D7A56A96-2CCD-445D-8969-608CD0759B02}" destId="{42E094E0-0FDE-4FBC-A2FA-06F12DFC3E13}" srcOrd="0" destOrd="0" presId="urn:microsoft.com/office/officeart/2005/8/layout/hProcess9"/>
    <dgm:cxn modelId="{50CD6F05-010F-4F86-B2BD-0883D29B4ACA}" type="presParOf" srcId="{D7A56A96-2CCD-445D-8969-608CD0759B02}" destId="{26D719AC-28FF-48C4-A181-720629D0F551}" srcOrd="1" destOrd="0" presId="urn:microsoft.com/office/officeart/2005/8/layout/hProcess9"/>
    <dgm:cxn modelId="{AA687C71-1F46-479C-B637-214611BF0D44}" type="presParOf" srcId="{26D719AC-28FF-48C4-A181-720629D0F551}" destId="{853C839F-8E2B-4B90-983B-CA49EB6F7123}" srcOrd="0" destOrd="0" presId="urn:microsoft.com/office/officeart/2005/8/layout/hProcess9"/>
    <dgm:cxn modelId="{5F79EF88-8E81-4DFE-8D19-D7ECDF2523CE}" type="presParOf" srcId="{26D719AC-28FF-48C4-A181-720629D0F551}" destId="{A11BE31E-9CB6-44A2-9B34-3EB905CCD61A}" srcOrd="1" destOrd="0" presId="urn:microsoft.com/office/officeart/2005/8/layout/hProcess9"/>
    <dgm:cxn modelId="{BA22E881-4B2B-481E-A48E-E88518B9495B}" type="presParOf" srcId="{26D719AC-28FF-48C4-A181-720629D0F551}" destId="{0AA9A139-8F7E-4221-AF2E-E5B974506AE0}" srcOrd="2" destOrd="0" presId="urn:microsoft.com/office/officeart/2005/8/layout/hProcess9"/>
    <dgm:cxn modelId="{99110F50-4F8A-4D6A-9817-27908E1A6619}" type="presParOf" srcId="{26D719AC-28FF-48C4-A181-720629D0F551}" destId="{93AA75F4-9E81-4795-BE10-E9A25D785FCE}" srcOrd="3" destOrd="0" presId="urn:microsoft.com/office/officeart/2005/8/layout/hProcess9"/>
    <dgm:cxn modelId="{42DAD8D1-2670-4D3D-B08E-623711E58BEE}" type="presParOf" srcId="{26D719AC-28FF-48C4-A181-720629D0F551}" destId="{C8004FC8-1A1F-43D5-B545-50094B637154}" srcOrd="4" destOrd="0" presId="urn:microsoft.com/office/officeart/2005/8/layout/hProcess9"/>
    <dgm:cxn modelId="{A72F988E-656E-4529-A033-3DF7088AE5E8}" type="presParOf" srcId="{26D719AC-28FF-48C4-A181-720629D0F551}" destId="{DE2871E7-0F1E-4CAD-90E8-DF022C83AD11}" srcOrd="5" destOrd="0" presId="urn:microsoft.com/office/officeart/2005/8/layout/hProcess9"/>
    <dgm:cxn modelId="{B0D5C8E8-C42C-40FF-93DE-FACCF0D01A55}" type="presParOf" srcId="{26D719AC-28FF-48C4-A181-720629D0F551}" destId="{F2C1FCF0-9C3B-41C8-9E95-720FB62AA652}" srcOrd="6" destOrd="0" presId="urn:microsoft.com/office/officeart/2005/8/layout/hProcess9"/>
    <dgm:cxn modelId="{68A78F16-EBA5-4429-8EE1-DB87971010C6}" type="presParOf" srcId="{26D719AC-28FF-48C4-A181-720629D0F551}" destId="{9DB21900-CF9F-444C-96C6-2C33175FF04D}" srcOrd="7" destOrd="0" presId="urn:microsoft.com/office/officeart/2005/8/layout/hProcess9"/>
    <dgm:cxn modelId="{6CE2404B-28FC-4F01-A091-88F48FC4C953}" type="presParOf" srcId="{26D719AC-28FF-48C4-A181-720629D0F551}" destId="{2BADF8CD-9487-4354-95F5-D82F8BD26838}" srcOrd="8" destOrd="0" presId="urn:microsoft.com/office/officeart/2005/8/layout/hProcess9"/>
    <dgm:cxn modelId="{2F71B839-203A-468E-AE95-D3649B0713C9}" type="presParOf" srcId="{26D719AC-28FF-48C4-A181-720629D0F551}" destId="{578E2C8D-A976-4262-BEFB-B51A07785EE4}" srcOrd="9" destOrd="0" presId="urn:microsoft.com/office/officeart/2005/8/layout/hProcess9"/>
    <dgm:cxn modelId="{66C58F58-DD8D-408C-9B92-92785BFEAE29}" type="presParOf" srcId="{26D719AC-28FF-48C4-A181-720629D0F551}" destId="{E0A422F9-7E80-4043-B0EC-5E5EE8933BF9}" srcOrd="10" destOrd="0" presId="urn:microsoft.com/office/officeart/2005/8/layout/hProcess9"/>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EE295D4-C4F6-41C3-B92A-4B184F5E9DF1}" type="doc">
      <dgm:prSet loTypeId="urn:microsoft.com/office/officeart/2005/8/layout/venn3" loCatId="relationship" qsTypeId="urn:microsoft.com/office/officeart/2005/8/quickstyle/simple1" qsCatId="simple" csTypeId="urn:microsoft.com/office/officeart/2005/8/colors/accent1_2" csCatId="accent1" phldr="1"/>
      <dgm:spPr/>
      <dgm:t>
        <a:bodyPr/>
        <a:lstStyle/>
        <a:p>
          <a:endParaRPr lang="en-US"/>
        </a:p>
      </dgm:t>
    </dgm:pt>
    <dgm:pt modelId="{4531F48A-B3FE-410F-BC78-3118D2A97AB1}">
      <dgm:prSet phldrT="[Text]"/>
      <dgm:spPr/>
      <dgm:t>
        <a:bodyPr/>
        <a:lstStyle/>
        <a:p>
          <a:r>
            <a:rPr lang="en-US" dirty="0" smtClean="0"/>
            <a:t>Identify Investigation Goals</a:t>
          </a:r>
          <a:endParaRPr lang="en-US" dirty="0"/>
        </a:p>
      </dgm:t>
    </dgm:pt>
    <dgm:pt modelId="{5C9F35D9-7228-42C8-8C28-CFC2A7947B70}" type="parTrans" cxnId="{086C907F-AC88-42F6-9E82-64CC5B7F236F}">
      <dgm:prSet/>
      <dgm:spPr/>
      <dgm:t>
        <a:bodyPr/>
        <a:lstStyle/>
        <a:p>
          <a:endParaRPr lang="en-US"/>
        </a:p>
      </dgm:t>
    </dgm:pt>
    <dgm:pt modelId="{C0BF43AC-B382-4059-8AD4-EC361D9E9CED}" type="sibTrans" cxnId="{086C907F-AC88-42F6-9E82-64CC5B7F236F}">
      <dgm:prSet/>
      <dgm:spPr/>
      <dgm:t>
        <a:bodyPr/>
        <a:lstStyle/>
        <a:p>
          <a:endParaRPr lang="en-US"/>
        </a:p>
      </dgm:t>
    </dgm:pt>
    <dgm:pt modelId="{EA6E0A57-2B1E-4D79-AB28-A1425A2FDA15}">
      <dgm:prSet phldrT="[Text]"/>
      <dgm:spPr/>
      <dgm:t>
        <a:bodyPr/>
        <a:lstStyle/>
        <a:p>
          <a:r>
            <a:rPr lang="en-US" dirty="0" smtClean="0"/>
            <a:t>Determine Questions to Ask</a:t>
          </a:r>
          <a:endParaRPr lang="en-US" dirty="0"/>
        </a:p>
      </dgm:t>
    </dgm:pt>
    <dgm:pt modelId="{57603395-EC63-4976-A285-D973832AD640}" type="parTrans" cxnId="{B6761B39-1780-4E35-8602-52CAEAFBE2C1}">
      <dgm:prSet/>
      <dgm:spPr/>
      <dgm:t>
        <a:bodyPr/>
        <a:lstStyle/>
        <a:p>
          <a:endParaRPr lang="en-US"/>
        </a:p>
      </dgm:t>
    </dgm:pt>
    <dgm:pt modelId="{B215C898-8C45-48AC-975F-C101B447B1B6}" type="sibTrans" cxnId="{B6761B39-1780-4E35-8602-52CAEAFBE2C1}">
      <dgm:prSet/>
      <dgm:spPr/>
      <dgm:t>
        <a:bodyPr/>
        <a:lstStyle/>
        <a:p>
          <a:endParaRPr lang="en-US"/>
        </a:p>
      </dgm:t>
    </dgm:pt>
    <dgm:pt modelId="{54E4404A-BF76-46B3-B59F-11A063E3F049}">
      <dgm:prSet phldrT="[Text]"/>
      <dgm:spPr/>
      <dgm:t>
        <a:bodyPr/>
        <a:lstStyle/>
        <a:p>
          <a:r>
            <a:rPr lang="en-US" dirty="0" smtClean="0"/>
            <a:t>Investigate Complaint</a:t>
          </a:r>
          <a:endParaRPr lang="en-US" dirty="0"/>
        </a:p>
      </dgm:t>
    </dgm:pt>
    <dgm:pt modelId="{D754CC75-3B33-4323-BD91-64290AC4AE80}" type="parTrans" cxnId="{6F776734-9A90-4B87-8F2A-7DEB8C61AEE7}">
      <dgm:prSet/>
      <dgm:spPr/>
      <dgm:t>
        <a:bodyPr/>
        <a:lstStyle/>
        <a:p>
          <a:endParaRPr lang="en-US"/>
        </a:p>
      </dgm:t>
    </dgm:pt>
    <dgm:pt modelId="{83AB26E6-98A7-4DD2-8364-78DCF46615FC}" type="sibTrans" cxnId="{6F776734-9A90-4B87-8F2A-7DEB8C61AEE7}">
      <dgm:prSet/>
      <dgm:spPr/>
      <dgm:t>
        <a:bodyPr/>
        <a:lstStyle/>
        <a:p>
          <a:endParaRPr lang="en-US"/>
        </a:p>
      </dgm:t>
    </dgm:pt>
    <dgm:pt modelId="{607F685E-4A0A-4E96-86DE-D8469759F4BA}">
      <dgm:prSet phldrT="[Text]"/>
      <dgm:spPr/>
      <dgm:t>
        <a:bodyPr/>
        <a:lstStyle/>
        <a:p>
          <a:r>
            <a:rPr lang="en-US" dirty="0" smtClean="0"/>
            <a:t>Complete Investigation</a:t>
          </a:r>
          <a:endParaRPr lang="en-US" dirty="0"/>
        </a:p>
      </dgm:t>
    </dgm:pt>
    <dgm:pt modelId="{2BB549BB-658A-4CDC-B006-CD724C4E65E8}" type="parTrans" cxnId="{9884F804-C3AA-4BB3-BAE5-F96BAE244475}">
      <dgm:prSet/>
      <dgm:spPr/>
      <dgm:t>
        <a:bodyPr/>
        <a:lstStyle/>
        <a:p>
          <a:endParaRPr lang="en-US"/>
        </a:p>
      </dgm:t>
    </dgm:pt>
    <dgm:pt modelId="{D952A1B5-2158-4598-B3F6-CA90389605F4}" type="sibTrans" cxnId="{9884F804-C3AA-4BB3-BAE5-F96BAE244475}">
      <dgm:prSet/>
      <dgm:spPr/>
      <dgm:t>
        <a:bodyPr/>
        <a:lstStyle/>
        <a:p>
          <a:endParaRPr lang="en-US"/>
        </a:p>
      </dgm:t>
    </dgm:pt>
    <dgm:pt modelId="{FF9E33B7-AD62-4FEA-AF92-156195FBD0EE}" type="pres">
      <dgm:prSet presAssocID="{2EE295D4-C4F6-41C3-B92A-4B184F5E9DF1}" presName="Name0" presStyleCnt="0">
        <dgm:presLayoutVars>
          <dgm:dir/>
          <dgm:resizeHandles val="exact"/>
        </dgm:presLayoutVars>
      </dgm:prSet>
      <dgm:spPr/>
      <dgm:t>
        <a:bodyPr/>
        <a:lstStyle/>
        <a:p>
          <a:endParaRPr lang="en-US"/>
        </a:p>
      </dgm:t>
    </dgm:pt>
    <dgm:pt modelId="{CA4F1C04-FC6D-4F29-ADE5-17393C93C203}" type="pres">
      <dgm:prSet presAssocID="{4531F48A-B3FE-410F-BC78-3118D2A97AB1}" presName="Name5" presStyleLbl="vennNode1" presStyleIdx="0" presStyleCnt="4">
        <dgm:presLayoutVars>
          <dgm:bulletEnabled val="1"/>
        </dgm:presLayoutVars>
      </dgm:prSet>
      <dgm:spPr/>
      <dgm:t>
        <a:bodyPr/>
        <a:lstStyle/>
        <a:p>
          <a:endParaRPr lang="en-US"/>
        </a:p>
      </dgm:t>
    </dgm:pt>
    <dgm:pt modelId="{10F4B28D-07A8-4E43-9E05-5B2750CA8263}" type="pres">
      <dgm:prSet presAssocID="{C0BF43AC-B382-4059-8AD4-EC361D9E9CED}" presName="space" presStyleCnt="0"/>
      <dgm:spPr/>
    </dgm:pt>
    <dgm:pt modelId="{72602E07-2DD0-4E23-BC8A-885AFBCED250}" type="pres">
      <dgm:prSet presAssocID="{EA6E0A57-2B1E-4D79-AB28-A1425A2FDA15}" presName="Name5" presStyleLbl="vennNode1" presStyleIdx="1" presStyleCnt="4">
        <dgm:presLayoutVars>
          <dgm:bulletEnabled val="1"/>
        </dgm:presLayoutVars>
      </dgm:prSet>
      <dgm:spPr/>
      <dgm:t>
        <a:bodyPr/>
        <a:lstStyle/>
        <a:p>
          <a:endParaRPr lang="en-US"/>
        </a:p>
      </dgm:t>
    </dgm:pt>
    <dgm:pt modelId="{1568CB0D-A7BA-4891-9664-3E43487E8C36}" type="pres">
      <dgm:prSet presAssocID="{B215C898-8C45-48AC-975F-C101B447B1B6}" presName="space" presStyleCnt="0"/>
      <dgm:spPr/>
    </dgm:pt>
    <dgm:pt modelId="{CAFE9CBC-6B11-4208-8A5E-23F005128C98}" type="pres">
      <dgm:prSet presAssocID="{54E4404A-BF76-46B3-B59F-11A063E3F049}" presName="Name5" presStyleLbl="vennNode1" presStyleIdx="2" presStyleCnt="4">
        <dgm:presLayoutVars>
          <dgm:bulletEnabled val="1"/>
        </dgm:presLayoutVars>
      </dgm:prSet>
      <dgm:spPr/>
      <dgm:t>
        <a:bodyPr/>
        <a:lstStyle/>
        <a:p>
          <a:endParaRPr lang="en-US"/>
        </a:p>
      </dgm:t>
    </dgm:pt>
    <dgm:pt modelId="{8592E0AB-5B63-4861-AFFD-050075E4B3DB}" type="pres">
      <dgm:prSet presAssocID="{83AB26E6-98A7-4DD2-8364-78DCF46615FC}" presName="space" presStyleCnt="0"/>
      <dgm:spPr/>
    </dgm:pt>
    <dgm:pt modelId="{5014CCC4-F533-451A-A36A-E41E1BED6017}" type="pres">
      <dgm:prSet presAssocID="{607F685E-4A0A-4E96-86DE-D8469759F4BA}" presName="Name5" presStyleLbl="vennNode1" presStyleIdx="3" presStyleCnt="4">
        <dgm:presLayoutVars>
          <dgm:bulletEnabled val="1"/>
        </dgm:presLayoutVars>
      </dgm:prSet>
      <dgm:spPr/>
      <dgm:t>
        <a:bodyPr/>
        <a:lstStyle/>
        <a:p>
          <a:endParaRPr lang="en-US"/>
        </a:p>
      </dgm:t>
    </dgm:pt>
  </dgm:ptLst>
  <dgm:cxnLst>
    <dgm:cxn modelId="{22DC5B5F-F49D-4827-85A2-A32BED49ECD1}" type="presOf" srcId="{4531F48A-B3FE-410F-BC78-3118D2A97AB1}" destId="{CA4F1C04-FC6D-4F29-ADE5-17393C93C203}" srcOrd="0" destOrd="0" presId="urn:microsoft.com/office/officeart/2005/8/layout/venn3"/>
    <dgm:cxn modelId="{6E413836-CA5D-4BAA-B88A-2F4B918BC4AF}" type="presOf" srcId="{EA6E0A57-2B1E-4D79-AB28-A1425A2FDA15}" destId="{72602E07-2DD0-4E23-BC8A-885AFBCED250}" srcOrd="0" destOrd="0" presId="urn:microsoft.com/office/officeart/2005/8/layout/venn3"/>
    <dgm:cxn modelId="{6F776734-9A90-4B87-8F2A-7DEB8C61AEE7}" srcId="{2EE295D4-C4F6-41C3-B92A-4B184F5E9DF1}" destId="{54E4404A-BF76-46B3-B59F-11A063E3F049}" srcOrd="2" destOrd="0" parTransId="{D754CC75-3B33-4323-BD91-64290AC4AE80}" sibTransId="{83AB26E6-98A7-4DD2-8364-78DCF46615FC}"/>
    <dgm:cxn modelId="{9884F804-C3AA-4BB3-BAE5-F96BAE244475}" srcId="{2EE295D4-C4F6-41C3-B92A-4B184F5E9DF1}" destId="{607F685E-4A0A-4E96-86DE-D8469759F4BA}" srcOrd="3" destOrd="0" parTransId="{2BB549BB-658A-4CDC-B006-CD724C4E65E8}" sibTransId="{D952A1B5-2158-4598-B3F6-CA90389605F4}"/>
    <dgm:cxn modelId="{E127C59A-1A1B-42ED-BD99-0EB4DC2434A5}" type="presOf" srcId="{2EE295D4-C4F6-41C3-B92A-4B184F5E9DF1}" destId="{FF9E33B7-AD62-4FEA-AF92-156195FBD0EE}" srcOrd="0" destOrd="0" presId="urn:microsoft.com/office/officeart/2005/8/layout/venn3"/>
    <dgm:cxn modelId="{B6761B39-1780-4E35-8602-52CAEAFBE2C1}" srcId="{2EE295D4-C4F6-41C3-B92A-4B184F5E9DF1}" destId="{EA6E0A57-2B1E-4D79-AB28-A1425A2FDA15}" srcOrd="1" destOrd="0" parTransId="{57603395-EC63-4976-A285-D973832AD640}" sibTransId="{B215C898-8C45-48AC-975F-C101B447B1B6}"/>
    <dgm:cxn modelId="{BA0D495B-3828-4A45-9530-F355218D8D39}" type="presOf" srcId="{54E4404A-BF76-46B3-B59F-11A063E3F049}" destId="{CAFE9CBC-6B11-4208-8A5E-23F005128C98}" srcOrd="0" destOrd="0" presId="urn:microsoft.com/office/officeart/2005/8/layout/venn3"/>
    <dgm:cxn modelId="{086C907F-AC88-42F6-9E82-64CC5B7F236F}" srcId="{2EE295D4-C4F6-41C3-B92A-4B184F5E9DF1}" destId="{4531F48A-B3FE-410F-BC78-3118D2A97AB1}" srcOrd="0" destOrd="0" parTransId="{5C9F35D9-7228-42C8-8C28-CFC2A7947B70}" sibTransId="{C0BF43AC-B382-4059-8AD4-EC361D9E9CED}"/>
    <dgm:cxn modelId="{DCBF3BBE-E102-4980-8888-ED4188EDBA27}" type="presOf" srcId="{607F685E-4A0A-4E96-86DE-D8469759F4BA}" destId="{5014CCC4-F533-451A-A36A-E41E1BED6017}" srcOrd="0" destOrd="0" presId="urn:microsoft.com/office/officeart/2005/8/layout/venn3"/>
    <dgm:cxn modelId="{A8CCD598-D6AF-47F0-92E2-B37747A22F4C}" type="presParOf" srcId="{FF9E33B7-AD62-4FEA-AF92-156195FBD0EE}" destId="{CA4F1C04-FC6D-4F29-ADE5-17393C93C203}" srcOrd="0" destOrd="0" presId="urn:microsoft.com/office/officeart/2005/8/layout/venn3"/>
    <dgm:cxn modelId="{E491B2BA-F52F-45A4-A6B0-BBAA12A6B10B}" type="presParOf" srcId="{FF9E33B7-AD62-4FEA-AF92-156195FBD0EE}" destId="{10F4B28D-07A8-4E43-9E05-5B2750CA8263}" srcOrd="1" destOrd="0" presId="urn:microsoft.com/office/officeart/2005/8/layout/venn3"/>
    <dgm:cxn modelId="{D938577F-6056-48E1-9079-6B8965A3943A}" type="presParOf" srcId="{FF9E33B7-AD62-4FEA-AF92-156195FBD0EE}" destId="{72602E07-2DD0-4E23-BC8A-885AFBCED250}" srcOrd="2" destOrd="0" presId="urn:microsoft.com/office/officeart/2005/8/layout/venn3"/>
    <dgm:cxn modelId="{2190D561-B211-4DF7-BB66-C9185523BCE8}" type="presParOf" srcId="{FF9E33B7-AD62-4FEA-AF92-156195FBD0EE}" destId="{1568CB0D-A7BA-4891-9664-3E43487E8C36}" srcOrd="3" destOrd="0" presId="urn:microsoft.com/office/officeart/2005/8/layout/venn3"/>
    <dgm:cxn modelId="{D422CFF3-4A05-4403-B90A-E407B7D2E592}" type="presParOf" srcId="{FF9E33B7-AD62-4FEA-AF92-156195FBD0EE}" destId="{CAFE9CBC-6B11-4208-8A5E-23F005128C98}" srcOrd="4" destOrd="0" presId="urn:microsoft.com/office/officeart/2005/8/layout/venn3"/>
    <dgm:cxn modelId="{FD37C9A7-1BA2-4311-8850-4DE646346C8E}" type="presParOf" srcId="{FF9E33B7-AD62-4FEA-AF92-156195FBD0EE}" destId="{8592E0AB-5B63-4861-AFFD-050075E4B3DB}" srcOrd="5" destOrd="0" presId="urn:microsoft.com/office/officeart/2005/8/layout/venn3"/>
    <dgm:cxn modelId="{415085CC-6EF4-41FB-8FDD-87B0752F61BC}" type="presParOf" srcId="{FF9E33B7-AD62-4FEA-AF92-156195FBD0EE}" destId="{5014CCC4-F533-451A-A36A-E41E1BED6017}" srcOrd="6" destOrd="0" presId="urn:microsoft.com/office/officeart/2005/8/layout/venn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EE295D4-C4F6-41C3-B92A-4B184F5E9DF1}" type="doc">
      <dgm:prSet loTypeId="urn:microsoft.com/office/officeart/2005/8/layout/venn3" loCatId="relationship" qsTypeId="urn:microsoft.com/office/officeart/2005/8/quickstyle/simple1" qsCatId="simple" csTypeId="urn:microsoft.com/office/officeart/2005/8/colors/accent1_2" csCatId="accent1" phldr="1"/>
      <dgm:spPr/>
      <dgm:t>
        <a:bodyPr/>
        <a:lstStyle/>
        <a:p>
          <a:endParaRPr lang="en-US"/>
        </a:p>
      </dgm:t>
    </dgm:pt>
    <dgm:pt modelId="{4531F48A-B3FE-410F-BC78-3118D2A97AB1}">
      <dgm:prSet phldrT="[Text]"/>
      <dgm:spPr>
        <a:solidFill>
          <a:srgbClr val="3AD204">
            <a:alpha val="50000"/>
          </a:srgbClr>
        </a:solidFill>
      </dgm:spPr>
      <dgm:t>
        <a:bodyPr/>
        <a:lstStyle/>
        <a:p>
          <a:r>
            <a:rPr lang="en-US" dirty="0" smtClean="0"/>
            <a:t>Identify Investigation Goals</a:t>
          </a:r>
          <a:endParaRPr lang="en-US" dirty="0"/>
        </a:p>
      </dgm:t>
    </dgm:pt>
    <dgm:pt modelId="{5C9F35D9-7228-42C8-8C28-CFC2A7947B70}" type="parTrans" cxnId="{086C907F-AC88-42F6-9E82-64CC5B7F236F}">
      <dgm:prSet/>
      <dgm:spPr/>
      <dgm:t>
        <a:bodyPr/>
        <a:lstStyle/>
        <a:p>
          <a:endParaRPr lang="en-US"/>
        </a:p>
      </dgm:t>
    </dgm:pt>
    <dgm:pt modelId="{C0BF43AC-B382-4059-8AD4-EC361D9E9CED}" type="sibTrans" cxnId="{086C907F-AC88-42F6-9E82-64CC5B7F236F}">
      <dgm:prSet/>
      <dgm:spPr/>
      <dgm:t>
        <a:bodyPr/>
        <a:lstStyle/>
        <a:p>
          <a:endParaRPr lang="en-US"/>
        </a:p>
      </dgm:t>
    </dgm:pt>
    <dgm:pt modelId="{EA6E0A57-2B1E-4D79-AB28-A1425A2FDA15}">
      <dgm:prSet phldrT="[Text]"/>
      <dgm:spPr/>
      <dgm:t>
        <a:bodyPr/>
        <a:lstStyle/>
        <a:p>
          <a:r>
            <a:rPr lang="en-US" dirty="0" smtClean="0"/>
            <a:t>Determine Questions to Ask</a:t>
          </a:r>
          <a:endParaRPr lang="en-US" dirty="0"/>
        </a:p>
      </dgm:t>
    </dgm:pt>
    <dgm:pt modelId="{57603395-EC63-4976-A285-D973832AD640}" type="parTrans" cxnId="{B6761B39-1780-4E35-8602-52CAEAFBE2C1}">
      <dgm:prSet/>
      <dgm:spPr/>
      <dgm:t>
        <a:bodyPr/>
        <a:lstStyle/>
        <a:p>
          <a:endParaRPr lang="en-US"/>
        </a:p>
      </dgm:t>
    </dgm:pt>
    <dgm:pt modelId="{B215C898-8C45-48AC-975F-C101B447B1B6}" type="sibTrans" cxnId="{B6761B39-1780-4E35-8602-52CAEAFBE2C1}">
      <dgm:prSet/>
      <dgm:spPr/>
      <dgm:t>
        <a:bodyPr/>
        <a:lstStyle/>
        <a:p>
          <a:endParaRPr lang="en-US"/>
        </a:p>
      </dgm:t>
    </dgm:pt>
    <dgm:pt modelId="{54E4404A-BF76-46B3-B59F-11A063E3F049}">
      <dgm:prSet phldrT="[Text]"/>
      <dgm:spPr/>
      <dgm:t>
        <a:bodyPr/>
        <a:lstStyle/>
        <a:p>
          <a:r>
            <a:rPr lang="en-US" dirty="0" smtClean="0"/>
            <a:t>Investigate Complaint</a:t>
          </a:r>
          <a:endParaRPr lang="en-US" dirty="0"/>
        </a:p>
      </dgm:t>
    </dgm:pt>
    <dgm:pt modelId="{D754CC75-3B33-4323-BD91-64290AC4AE80}" type="parTrans" cxnId="{6F776734-9A90-4B87-8F2A-7DEB8C61AEE7}">
      <dgm:prSet/>
      <dgm:spPr/>
      <dgm:t>
        <a:bodyPr/>
        <a:lstStyle/>
        <a:p>
          <a:endParaRPr lang="en-US"/>
        </a:p>
      </dgm:t>
    </dgm:pt>
    <dgm:pt modelId="{83AB26E6-98A7-4DD2-8364-78DCF46615FC}" type="sibTrans" cxnId="{6F776734-9A90-4B87-8F2A-7DEB8C61AEE7}">
      <dgm:prSet/>
      <dgm:spPr/>
      <dgm:t>
        <a:bodyPr/>
        <a:lstStyle/>
        <a:p>
          <a:endParaRPr lang="en-US"/>
        </a:p>
      </dgm:t>
    </dgm:pt>
    <dgm:pt modelId="{607F685E-4A0A-4E96-86DE-D8469759F4BA}">
      <dgm:prSet phldrT="[Text]"/>
      <dgm:spPr/>
      <dgm:t>
        <a:bodyPr/>
        <a:lstStyle/>
        <a:p>
          <a:r>
            <a:rPr lang="en-US" dirty="0" smtClean="0"/>
            <a:t>Complete Investigation</a:t>
          </a:r>
          <a:endParaRPr lang="en-US" dirty="0"/>
        </a:p>
      </dgm:t>
    </dgm:pt>
    <dgm:pt modelId="{2BB549BB-658A-4CDC-B006-CD724C4E65E8}" type="parTrans" cxnId="{9884F804-C3AA-4BB3-BAE5-F96BAE244475}">
      <dgm:prSet/>
      <dgm:spPr/>
      <dgm:t>
        <a:bodyPr/>
        <a:lstStyle/>
        <a:p>
          <a:endParaRPr lang="en-US"/>
        </a:p>
      </dgm:t>
    </dgm:pt>
    <dgm:pt modelId="{D952A1B5-2158-4598-B3F6-CA90389605F4}" type="sibTrans" cxnId="{9884F804-C3AA-4BB3-BAE5-F96BAE244475}">
      <dgm:prSet/>
      <dgm:spPr/>
      <dgm:t>
        <a:bodyPr/>
        <a:lstStyle/>
        <a:p>
          <a:endParaRPr lang="en-US"/>
        </a:p>
      </dgm:t>
    </dgm:pt>
    <dgm:pt modelId="{FF9E33B7-AD62-4FEA-AF92-156195FBD0EE}" type="pres">
      <dgm:prSet presAssocID="{2EE295D4-C4F6-41C3-B92A-4B184F5E9DF1}" presName="Name0" presStyleCnt="0">
        <dgm:presLayoutVars>
          <dgm:dir/>
          <dgm:resizeHandles val="exact"/>
        </dgm:presLayoutVars>
      </dgm:prSet>
      <dgm:spPr/>
      <dgm:t>
        <a:bodyPr/>
        <a:lstStyle/>
        <a:p>
          <a:endParaRPr lang="en-US"/>
        </a:p>
      </dgm:t>
    </dgm:pt>
    <dgm:pt modelId="{CA4F1C04-FC6D-4F29-ADE5-17393C93C203}" type="pres">
      <dgm:prSet presAssocID="{4531F48A-B3FE-410F-BC78-3118D2A97AB1}" presName="Name5" presStyleLbl="vennNode1" presStyleIdx="0" presStyleCnt="4" custLinFactNeighborY="-2591">
        <dgm:presLayoutVars>
          <dgm:bulletEnabled val="1"/>
        </dgm:presLayoutVars>
      </dgm:prSet>
      <dgm:spPr/>
      <dgm:t>
        <a:bodyPr/>
        <a:lstStyle/>
        <a:p>
          <a:endParaRPr lang="en-US"/>
        </a:p>
      </dgm:t>
    </dgm:pt>
    <dgm:pt modelId="{10F4B28D-07A8-4E43-9E05-5B2750CA8263}" type="pres">
      <dgm:prSet presAssocID="{C0BF43AC-B382-4059-8AD4-EC361D9E9CED}" presName="space" presStyleCnt="0"/>
      <dgm:spPr/>
    </dgm:pt>
    <dgm:pt modelId="{72602E07-2DD0-4E23-BC8A-885AFBCED250}" type="pres">
      <dgm:prSet presAssocID="{EA6E0A57-2B1E-4D79-AB28-A1425A2FDA15}" presName="Name5" presStyleLbl="vennNode1" presStyleIdx="1" presStyleCnt="4">
        <dgm:presLayoutVars>
          <dgm:bulletEnabled val="1"/>
        </dgm:presLayoutVars>
      </dgm:prSet>
      <dgm:spPr/>
      <dgm:t>
        <a:bodyPr/>
        <a:lstStyle/>
        <a:p>
          <a:endParaRPr lang="en-US"/>
        </a:p>
      </dgm:t>
    </dgm:pt>
    <dgm:pt modelId="{1568CB0D-A7BA-4891-9664-3E43487E8C36}" type="pres">
      <dgm:prSet presAssocID="{B215C898-8C45-48AC-975F-C101B447B1B6}" presName="space" presStyleCnt="0"/>
      <dgm:spPr/>
    </dgm:pt>
    <dgm:pt modelId="{CAFE9CBC-6B11-4208-8A5E-23F005128C98}" type="pres">
      <dgm:prSet presAssocID="{54E4404A-BF76-46B3-B59F-11A063E3F049}" presName="Name5" presStyleLbl="vennNode1" presStyleIdx="2" presStyleCnt="4">
        <dgm:presLayoutVars>
          <dgm:bulletEnabled val="1"/>
        </dgm:presLayoutVars>
      </dgm:prSet>
      <dgm:spPr/>
      <dgm:t>
        <a:bodyPr/>
        <a:lstStyle/>
        <a:p>
          <a:endParaRPr lang="en-US"/>
        </a:p>
      </dgm:t>
    </dgm:pt>
    <dgm:pt modelId="{8592E0AB-5B63-4861-AFFD-050075E4B3DB}" type="pres">
      <dgm:prSet presAssocID="{83AB26E6-98A7-4DD2-8364-78DCF46615FC}" presName="space" presStyleCnt="0"/>
      <dgm:spPr/>
    </dgm:pt>
    <dgm:pt modelId="{5014CCC4-F533-451A-A36A-E41E1BED6017}" type="pres">
      <dgm:prSet presAssocID="{607F685E-4A0A-4E96-86DE-D8469759F4BA}" presName="Name5" presStyleLbl="vennNode1" presStyleIdx="3" presStyleCnt="4">
        <dgm:presLayoutVars>
          <dgm:bulletEnabled val="1"/>
        </dgm:presLayoutVars>
      </dgm:prSet>
      <dgm:spPr/>
      <dgm:t>
        <a:bodyPr/>
        <a:lstStyle/>
        <a:p>
          <a:endParaRPr lang="en-US"/>
        </a:p>
      </dgm:t>
    </dgm:pt>
  </dgm:ptLst>
  <dgm:cxnLst>
    <dgm:cxn modelId="{AAB7B913-F80E-405F-A86E-F995FCC88FFA}" type="presOf" srcId="{607F685E-4A0A-4E96-86DE-D8469759F4BA}" destId="{5014CCC4-F533-451A-A36A-E41E1BED6017}" srcOrd="0" destOrd="0" presId="urn:microsoft.com/office/officeart/2005/8/layout/venn3"/>
    <dgm:cxn modelId="{615F42C9-2639-475D-8CEC-70532E9D33D2}" type="presOf" srcId="{2EE295D4-C4F6-41C3-B92A-4B184F5E9DF1}" destId="{FF9E33B7-AD62-4FEA-AF92-156195FBD0EE}" srcOrd="0" destOrd="0" presId="urn:microsoft.com/office/officeart/2005/8/layout/venn3"/>
    <dgm:cxn modelId="{AAA63673-7091-4C96-8FD1-9A48E7A74F8B}" type="presOf" srcId="{EA6E0A57-2B1E-4D79-AB28-A1425A2FDA15}" destId="{72602E07-2DD0-4E23-BC8A-885AFBCED250}" srcOrd="0" destOrd="0" presId="urn:microsoft.com/office/officeart/2005/8/layout/venn3"/>
    <dgm:cxn modelId="{6F776734-9A90-4B87-8F2A-7DEB8C61AEE7}" srcId="{2EE295D4-C4F6-41C3-B92A-4B184F5E9DF1}" destId="{54E4404A-BF76-46B3-B59F-11A063E3F049}" srcOrd="2" destOrd="0" parTransId="{D754CC75-3B33-4323-BD91-64290AC4AE80}" sibTransId="{83AB26E6-98A7-4DD2-8364-78DCF46615FC}"/>
    <dgm:cxn modelId="{9884F804-C3AA-4BB3-BAE5-F96BAE244475}" srcId="{2EE295D4-C4F6-41C3-B92A-4B184F5E9DF1}" destId="{607F685E-4A0A-4E96-86DE-D8469759F4BA}" srcOrd="3" destOrd="0" parTransId="{2BB549BB-658A-4CDC-B006-CD724C4E65E8}" sibTransId="{D952A1B5-2158-4598-B3F6-CA90389605F4}"/>
    <dgm:cxn modelId="{C010386E-2870-472F-8512-D5DA4738537F}" type="presOf" srcId="{54E4404A-BF76-46B3-B59F-11A063E3F049}" destId="{CAFE9CBC-6B11-4208-8A5E-23F005128C98}" srcOrd="0" destOrd="0" presId="urn:microsoft.com/office/officeart/2005/8/layout/venn3"/>
    <dgm:cxn modelId="{B6761B39-1780-4E35-8602-52CAEAFBE2C1}" srcId="{2EE295D4-C4F6-41C3-B92A-4B184F5E9DF1}" destId="{EA6E0A57-2B1E-4D79-AB28-A1425A2FDA15}" srcOrd="1" destOrd="0" parTransId="{57603395-EC63-4976-A285-D973832AD640}" sibTransId="{B215C898-8C45-48AC-975F-C101B447B1B6}"/>
    <dgm:cxn modelId="{005243D0-8D6B-4FE4-A35E-C37DA853C0F5}" type="presOf" srcId="{4531F48A-B3FE-410F-BC78-3118D2A97AB1}" destId="{CA4F1C04-FC6D-4F29-ADE5-17393C93C203}" srcOrd="0" destOrd="0" presId="urn:microsoft.com/office/officeart/2005/8/layout/venn3"/>
    <dgm:cxn modelId="{086C907F-AC88-42F6-9E82-64CC5B7F236F}" srcId="{2EE295D4-C4F6-41C3-B92A-4B184F5E9DF1}" destId="{4531F48A-B3FE-410F-BC78-3118D2A97AB1}" srcOrd="0" destOrd="0" parTransId="{5C9F35D9-7228-42C8-8C28-CFC2A7947B70}" sibTransId="{C0BF43AC-B382-4059-8AD4-EC361D9E9CED}"/>
    <dgm:cxn modelId="{7EFC9D3F-9AC6-4475-8BA7-03F1B59001E2}" type="presParOf" srcId="{FF9E33B7-AD62-4FEA-AF92-156195FBD0EE}" destId="{CA4F1C04-FC6D-4F29-ADE5-17393C93C203}" srcOrd="0" destOrd="0" presId="urn:microsoft.com/office/officeart/2005/8/layout/venn3"/>
    <dgm:cxn modelId="{FCC39408-C1BE-43D0-BAC8-81823E55D2C0}" type="presParOf" srcId="{FF9E33B7-AD62-4FEA-AF92-156195FBD0EE}" destId="{10F4B28D-07A8-4E43-9E05-5B2750CA8263}" srcOrd="1" destOrd="0" presId="urn:microsoft.com/office/officeart/2005/8/layout/venn3"/>
    <dgm:cxn modelId="{D3EA69BA-BB6A-43D1-A560-61F5ED6C2735}" type="presParOf" srcId="{FF9E33B7-AD62-4FEA-AF92-156195FBD0EE}" destId="{72602E07-2DD0-4E23-BC8A-885AFBCED250}" srcOrd="2" destOrd="0" presId="urn:microsoft.com/office/officeart/2005/8/layout/venn3"/>
    <dgm:cxn modelId="{038396B2-8A52-4BB0-92B5-DBFF952717E9}" type="presParOf" srcId="{FF9E33B7-AD62-4FEA-AF92-156195FBD0EE}" destId="{1568CB0D-A7BA-4891-9664-3E43487E8C36}" srcOrd="3" destOrd="0" presId="urn:microsoft.com/office/officeart/2005/8/layout/venn3"/>
    <dgm:cxn modelId="{4B091199-2181-4AFF-8C40-D66EA784BB54}" type="presParOf" srcId="{FF9E33B7-AD62-4FEA-AF92-156195FBD0EE}" destId="{CAFE9CBC-6B11-4208-8A5E-23F005128C98}" srcOrd="4" destOrd="0" presId="urn:microsoft.com/office/officeart/2005/8/layout/venn3"/>
    <dgm:cxn modelId="{ED69F2C5-E3C3-45E0-9A4F-A5B2C544F571}" type="presParOf" srcId="{FF9E33B7-AD62-4FEA-AF92-156195FBD0EE}" destId="{8592E0AB-5B63-4861-AFFD-050075E4B3DB}" srcOrd="5" destOrd="0" presId="urn:microsoft.com/office/officeart/2005/8/layout/venn3"/>
    <dgm:cxn modelId="{9DB3562D-BFE1-451E-A09F-67EFE4D1CD98}" type="presParOf" srcId="{FF9E33B7-AD62-4FEA-AF92-156195FBD0EE}" destId="{5014CCC4-F533-451A-A36A-E41E1BED6017}" srcOrd="6" destOrd="0" presId="urn:microsoft.com/office/officeart/2005/8/layout/venn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EE295D4-C4F6-41C3-B92A-4B184F5E9DF1}" type="doc">
      <dgm:prSet loTypeId="urn:microsoft.com/office/officeart/2005/8/layout/venn3" loCatId="relationship" qsTypeId="urn:microsoft.com/office/officeart/2005/8/quickstyle/simple1" qsCatId="simple" csTypeId="urn:microsoft.com/office/officeart/2005/8/colors/accent1_2" csCatId="accent1" phldr="1"/>
      <dgm:spPr/>
      <dgm:t>
        <a:bodyPr/>
        <a:lstStyle/>
        <a:p>
          <a:endParaRPr lang="en-US"/>
        </a:p>
      </dgm:t>
    </dgm:pt>
    <dgm:pt modelId="{4531F48A-B3FE-410F-BC78-3118D2A97AB1}">
      <dgm:prSet phldrT="[Text]"/>
      <dgm:spPr>
        <a:solidFill>
          <a:schemeClr val="accent1">
            <a:alpha val="50000"/>
          </a:schemeClr>
        </a:solidFill>
      </dgm:spPr>
      <dgm:t>
        <a:bodyPr/>
        <a:lstStyle/>
        <a:p>
          <a:r>
            <a:rPr lang="en-US" dirty="0" smtClean="0"/>
            <a:t>Identify Investigation Goals</a:t>
          </a:r>
          <a:endParaRPr lang="en-US" dirty="0"/>
        </a:p>
      </dgm:t>
    </dgm:pt>
    <dgm:pt modelId="{5C9F35D9-7228-42C8-8C28-CFC2A7947B70}" type="parTrans" cxnId="{086C907F-AC88-42F6-9E82-64CC5B7F236F}">
      <dgm:prSet/>
      <dgm:spPr/>
      <dgm:t>
        <a:bodyPr/>
        <a:lstStyle/>
        <a:p>
          <a:endParaRPr lang="en-US"/>
        </a:p>
      </dgm:t>
    </dgm:pt>
    <dgm:pt modelId="{C0BF43AC-B382-4059-8AD4-EC361D9E9CED}" type="sibTrans" cxnId="{086C907F-AC88-42F6-9E82-64CC5B7F236F}">
      <dgm:prSet/>
      <dgm:spPr/>
      <dgm:t>
        <a:bodyPr/>
        <a:lstStyle/>
        <a:p>
          <a:endParaRPr lang="en-US"/>
        </a:p>
      </dgm:t>
    </dgm:pt>
    <dgm:pt modelId="{EA6E0A57-2B1E-4D79-AB28-A1425A2FDA15}">
      <dgm:prSet phldrT="[Text]"/>
      <dgm:spPr>
        <a:solidFill>
          <a:srgbClr val="3AD204">
            <a:alpha val="50000"/>
          </a:srgbClr>
        </a:solidFill>
      </dgm:spPr>
      <dgm:t>
        <a:bodyPr/>
        <a:lstStyle/>
        <a:p>
          <a:r>
            <a:rPr lang="en-US" dirty="0" smtClean="0"/>
            <a:t>Determine Questions to Ask</a:t>
          </a:r>
          <a:endParaRPr lang="en-US" dirty="0"/>
        </a:p>
      </dgm:t>
    </dgm:pt>
    <dgm:pt modelId="{57603395-EC63-4976-A285-D973832AD640}" type="parTrans" cxnId="{B6761B39-1780-4E35-8602-52CAEAFBE2C1}">
      <dgm:prSet/>
      <dgm:spPr/>
      <dgm:t>
        <a:bodyPr/>
        <a:lstStyle/>
        <a:p>
          <a:endParaRPr lang="en-US"/>
        </a:p>
      </dgm:t>
    </dgm:pt>
    <dgm:pt modelId="{B215C898-8C45-48AC-975F-C101B447B1B6}" type="sibTrans" cxnId="{B6761B39-1780-4E35-8602-52CAEAFBE2C1}">
      <dgm:prSet/>
      <dgm:spPr/>
      <dgm:t>
        <a:bodyPr/>
        <a:lstStyle/>
        <a:p>
          <a:endParaRPr lang="en-US"/>
        </a:p>
      </dgm:t>
    </dgm:pt>
    <dgm:pt modelId="{54E4404A-BF76-46B3-B59F-11A063E3F049}">
      <dgm:prSet phldrT="[Text]"/>
      <dgm:spPr/>
      <dgm:t>
        <a:bodyPr/>
        <a:lstStyle/>
        <a:p>
          <a:r>
            <a:rPr lang="en-US" dirty="0" smtClean="0"/>
            <a:t>Investigate Complaint</a:t>
          </a:r>
          <a:endParaRPr lang="en-US" dirty="0"/>
        </a:p>
      </dgm:t>
    </dgm:pt>
    <dgm:pt modelId="{D754CC75-3B33-4323-BD91-64290AC4AE80}" type="parTrans" cxnId="{6F776734-9A90-4B87-8F2A-7DEB8C61AEE7}">
      <dgm:prSet/>
      <dgm:spPr/>
      <dgm:t>
        <a:bodyPr/>
        <a:lstStyle/>
        <a:p>
          <a:endParaRPr lang="en-US"/>
        </a:p>
      </dgm:t>
    </dgm:pt>
    <dgm:pt modelId="{83AB26E6-98A7-4DD2-8364-78DCF46615FC}" type="sibTrans" cxnId="{6F776734-9A90-4B87-8F2A-7DEB8C61AEE7}">
      <dgm:prSet/>
      <dgm:spPr/>
      <dgm:t>
        <a:bodyPr/>
        <a:lstStyle/>
        <a:p>
          <a:endParaRPr lang="en-US"/>
        </a:p>
      </dgm:t>
    </dgm:pt>
    <dgm:pt modelId="{607F685E-4A0A-4E96-86DE-D8469759F4BA}">
      <dgm:prSet phldrT="[Text]"/>
      <dgm:spPr/>
      <dgm:t>
        <a:bodyPr/>
        <a:lstStyle/>
        <a:p>
          <a:r>
            <a:rPr lang="en-US" dirty="0" smtClean="0"/>
            <a:t>Complete Investigation</a:t>
          </a:r>
          <a:endParaRPr lang="en-US" dirty="0"/>
        </a:p>
      </dgm:t>
    </dgm:pt>
    <dgm:pt modelId="{2BB549BB-658A-4CDC-B006-CD724C4E65E8}" type="parTrans" cxnId="{9884F804-C3AA-4BB3-BAE5-F96BAE244475}">
      <dgm:prSet/>
      <dgm:spPr/>
      <dgm:t>
        <a:bodyPr/>
        <a:lstStyle/>
        <a:p>
          <a:endParaRPr lang="en-US"/>
        </a:p>
      </dgm:t>
    </dgm:pt>
    <dgm:pt modelId="{D952A1B5-2158-4598-B3F6-CA90389605F4}" type="sibTrans" cxnId="{9884F804-C3AA-4BB3-BAE5-F96BAE244475}">
      <dgm:prSet/>
      <dgm:spPr/>
      <dgm:t>
        <a:bodyPr/>
        <a:lstStyle/>
        <a:p>
          <a:endParaRPr lang="en-US"/>
        </a:p>
      </dgm:t>
    </dgm:pt>
    <dgm:pt modelId="{FF9E33B7-AD62-4FEA-AF92-156195FBD0EE}" type="pres">
      <dgm:prSet presAssocID="{2EE295D4-C4F6-41C3-B92A-4B184F5E9DF1}" presName="Name0" presStyleCnt="0">
        <dgm:presLayoutVars>
          <dgm:dir/>
          <dgm:resizeHandles val="exact"/>
        </dgm:presLayoutVars>
      </dgm:prSet>
      <dgm:spPr/>
      <dgm:t>
        <a:bodyPr/>
        <a:lstStyle/>
        <a:p>
          <a:endParaRPr lang="en-US"/>
        </a:p>
      </dgm:t>
    </dgm:pt>
    <dgm:pt modelId="{CA4F1C04-FC6D-4F29-ADE5-17393C93C203}" type="pres">
      <dgm:prSet presAssocID="{4531F48A-B3FE-410F-BC78-3118D2A97AB1}" presName="Name5" presStyleLbl="vennNode1" presStyleIdx="0" presStyleCnt="4">
        <dgm:presLayoutVars>
          <dgm:bulletEnabled val="1"/>
        </dgm:presLayoutVars>
      </dgm:prSet>
      <dgm:spPr/>
      <dgm:t>
        <a:bodyPr/>
        <a:lstStyle/>
        <a:p>
          <a:endParaRPr lang="en-US"/>
        </a:p>
      </dgm:t>
    </dgm:pt>
    <dgm:pt modelId="{10F4B28D-07A8-4E43-9E05-5B2750CA8263}" type="pres">
      <dgm:prSet presAssocID="{C0BF43AC-B382-4059-8AD4-EC361D9E9CED}" presName="space" presStyleCnt="0"/>
      <dgm:spPr/>
    </dgm:pt>
    <dgm:pt modelId="{72602E07-2DD0-4E23-BC8A-885AFBCED250}" type="pres">
      <dgm:prSet presAssocID="{EA6E0A57-2B1E-4D79-AB28-A1425A2FDA15}" presName="Name5" presStyleLbl="vennNode1" presStyleIdx="1" presStyleCnt="4">
        <dgm:presLayoutVars>
          <dgm:bulletEnabled val="1"/>
        </dgm:presLayoutVars>
      </dgm:prSet>
      <dgm:spPr/>
      <dgm:t>
        <a:bodyPr/>
        <a:lstStyle/>
        <a:p>
          <a:endParaRPr lang="en-US"/>
        </a:p>
      </dgm:t>
    </dgm:pt>
    <dgm:pt modelId="{1568CB0D-A7BA-4891-9664-3E43487E8C36}" type="pres">
      <dgm:prSet presAssocID="{B215C898-8C45-48AC-975F-C101B447B1B6}" presName="space" presStyleCnt="0"/>
      <dgm:spPr/>
    </dgm:pt>
    <dgm:pt modelId="{CAFE9CBC-6B11-4208-8A5E-23F005128C98}" type="pres">
      <dgm:prSet presAssocID="{54E4404A-BF76-46B3-B59F-11A063E3F049}" presName="Name5" presStyleLbl="vennNode1" presStyleIdx="2" presStyleCnt="4">
        <dgm:presLayoutVars>
          <dgm:bulletEnabled val="1"/>
        </dgm:presLayoutVars>
      </dgm:prSet>
      <dgm:spPr/>
      <dgm:t>
        <a:bodyPr/>
        <a:lstStyle/>
        <a:p>
          <a:endParaRPr lang="en-US"/>
        </a:p>
      </dgm:t>
    </dgm:pt>
    <dgm:pt modelId="{8592E0AB-5B63-4861-AFFD-050075E4B3DB}" type="pres">
      <dgm:prSet presAssocID="{83AB26E6-98A7-4DD2-8364-78DCF46615FC}" presName="space" presStyleCnt="0"/>
      <dgm:spPr/>
    </dgm:pt>
    <dgm:pt modelId="{5014CCC4-F533-451A-A36A-E41E1BED6017}" type="pres">
      <dgm:prSet presAssocID="{607F685E-4A0A-4E96-86DE-D8469759F4BA}" presName="Name5" presStyleLbl="vennNode1" presStyleIdx="3" presStyleCnt="4">
        <dgm:presLayoutVars>
          <dgm:bulletEnabled val="1"/>
        </dgm:presLayoutVars>
      </dgm:prSet>
      <dgm:spPr/>
      <dgm:t>
        <a:bodyPr/>
        <a:lstStyle/>
        <a:p>
          <a:endParaRPr lang="en-US"/>
        </a:p>
      </dgm:t>
    </dgm:pt>
  </dgm:ptLst>
  <dgm:cxnLst>
    <dgm:cxn modelId="{9D68316C-20AA-4025-AF41-F4CE7EC7FC04}" type="presOf" srcId="{2EE295D4-C4F6-41C3-B92A-4B184F5E9DF1}" destId="{FF9E33B7-AD62-4FEA-AF92-156195FBD0EE}" srcOrd="0" destOrd="0" presId="urn:microsoft.com/office/officeart/2005/8/layout/venn3"/>
    <dgm:cxn modelId="{D949BBF9-DEE9-42A4-9347-B354E89E68FC}" type="presOf" srcId="{4531F48A-B3FE-410F-BC78-3118D2A97AB1}" destId="{CA4F1C04-FC6D-4F29-ADE5-17393C93C203}" srcOrd="0" destOrd="0" presId="urn:microsoft.com/office/officeart/2005/8/layout/venn3"/>
    <dgm:cxn modelId="{6F776734-9A90-4B87-8F2A-7DEB8C61AEE7}" srcId="{2EE295D4-C4F6-41C3-B92A-4B184F5E9DF1}" destId="{54E4404A-BF76-46B3-B59F-11A063E3F049}" srcOrd="2" destOrd="0" parTransId="{D754CC75-3B33-4323-BD91-64290AC4AE80}" sibTransId="{83AB26E6-98A7-4DD2-8364-78DCF46615FC}"/>
    <dgm:cxn modelId="{BA7133C0-F8D6-4F8D-9672-8C54D9A3AC94}" type="presOf" srcId="{54E4404A-BF76-46B3-B59F-11A063E3F049}" destId="{CAFE9CBC-6B11-4208-8A5E-23F005128C98}" srcOrd="0" destOrd="0" presId="urn:microsoft.com/office/officeart/2005/8/layout/venn3"/>
    <dgm:cxn modelId="{9884F804-C3AA-4BB3-BAE5-F96BAE244475}" srcId="{2EE295D4-C4F6-41C3-B92A-4B184F5E9DF1}" destId="{607F685E-4A0A-4E96-86DE-D8469759F4BA}" srcOrd="3" destOrd="0" parTransId="{2BB549BB-658A-4CDC-B006-CD724C4E65E8}" sibTransId="{D952A1B5-2158-4598-B3F6-CA90389605F4}"/>
    <dgm:cxn modelId="{8E5778D5-3329-471E-80B9-28B6DEB95010}" type="presOf" srcId="{EA6E0A57-2B1E-4D79-AB28-A1425A2FDA15}" destId="{72602E07-2DD0-4E23-BC8A-885AFBCED250}" srcOrd="0" destOrd="0" presId="urn:microsoft.com/office/officeart/2005/8/layout/venn3"/>
    <dgm:cxn modelId="{619B296E-7470-4F01-B757-083049E9BE10}" type="presOf" srcId="{607F685E-4A0A-4E96-86DE-D8469759F4BA}" destId="{5014CCC4-F533-451A-A36A-E41E1BED6017}" srcOrd="0" destOrd="0" presId="urn:microsoft.com/office/officeart/2005/8/layout/venn3"/>
    <dgm:cxn modelId="{B6761B39-1780-4E35-8602-52CAEAFBE2C1}" srcId="{2EE295D4-C4F6-41C3-B92A-4B184F5E9DF1}" destId="{EA6E0A57-2B1E-4D79-AB28-A1425A2FDA15}" srcOrd="1" destOrd="0" parTransId="{57603395-EC63-4976-A285-D973832AD640}" sibTransId="{B215C898-8C45-48AC-975F-C101B447B1B6}"/>
    <dgm:cxn modelId="{086C907F-AC88-42F6-9E82-64CC5B7F236F}" srcId="{2EE295D4-C4F6-41C3-B92A-4B184F5E9DF1}" destId="{4531F48A-B3FE-410F-BC78-3118D2A97AB1}" srcOrd="0" destOrd="0" parTransId="{5C9F35D9-7228-42C8-8C28-CFC2A7947B70}" sibTransId="{C0BF43AC-B382-4059-8AD4-EC361D9E9CED}"/>
    <dgm:cxn modelId="{C8EBBD34-057C-40E3-98F6-98626619471D}" type="presParOf" srcId="{FF9E33B7-AD62-4FEA-AF92-156195FBD0EE}" destId="{CA4F1C04-FC6D-4F29-ADE5-17393C93C203}" srcOrd="0" destOrd="0" presId="urn:microsoft.com/office/officeart/2005/8/layout/venn3"/>
    <dgm:cxn modelId="{446063DF-2FFC-4AB1-80C9-8352D2A5A723}" type="presParOf" srcId="{FF9E33B7-AD62-4FEA-AF92-156195FBD0EE}" destId="{10F4B28D-07A8-4E43-9E05-5B2750CA8263}" srcOrd="1" destOrd="0" presId="urn:microsoft.com/office/officeart/2005/8/layout/venn3"/>
    <dgm:cxn modelId="{BF65E36A-13E9-4E4B-B279-4B54EB748C07}" type="presParOf" srcId="{FF9E33B7-AD62-4FEA-AF92-156195FBD0EE}" destId="{72602E07-2DD0-4E23-BC8A-885AFBCED250}" srcOrd="2" destOrd="0" presId="urn:microsoft.com/office/officeart/2005/8/layout/venn3"/>
    <dgm:cxn modelId="{2DD16A6E-0EAC-4A75-87A5-CC122526A4F4}" type="presParOf" srcId="{FF9E33B7-AD62-4FEA-AF92-156195FBD0EE}" destId="{1568CB0D-A7BA-4891-9664-3E43487E8C36}" srcOrd="3" destOrd="0" presId="urn:microsoft.com/office/officeart/2005/8/layout/venn3"/>
    <dgm:cxn modelId="{F171FC01-EB16-40C2-A63F-E58BD5572DCA}" type="presParOf" srcId="{FF9E33B7-AD62-4FEA-AF92-156195FBD0EE}" destId="{CAFE9CBC-6B11-4208-8A5E-23F005128C98}" srcOrd="4" destOrd="0" presId="urn:microsoft.com/office/officeart/2005/8/layout/venn3"/>
    <dgm:cxn modelId="{B814E58F-34A8-4701-9214-78D1B2167CEB}" type="presParOf" srcId="{FF9E33B7-AD62-4FEA-AF92-156195FBD0EE}" destId="{8592E0AB-5B63-4861-AFFD-050075E4B3DB}" srcOrd="5" destOrd="0" presId="urn:microsoft.com/office/officeart/2005/8/layout/venn3"/>
    <dgm:cxn modelId="{EE678898-357F-4F3D-A0D7-14C70C8F5E4C}" type="presParOf" srcId="{FF9E33B7-AD62-4FEA-AF92-156195FBD0EE}" destId="{5014CCC4-F533-451A-A36A-E41E1BED6017}" srcOrd="6" destOrd="0" presId="urn:microsoft.com/office/officeart/2005/8/layout/venn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EE295D4-C4F6-41C3-B92A-4B184F5E9DF1}" type="doc">
      <dgm:prSet loTypeId="urn:microsoft.com/office/officeart/2005/8/layout/venn3" loCatId="relationship" qsTypeId="urn:microsoft.com/office/officeart/2005/8/quickstyle/simple1" qsCatId="simple" csTypeId="urn:microsoft.com/office/officeart/2005/8/colors/accent1_2" csCatId="accent1" phldr="1"/>
      <dgm:spPr/>
      <dgm:t>
        <a:bodyPr/>
        <a:lstStyle/>
        <a:p>
          <a:endParaRPr lang="en-US"/>
        </a:p>
      </dgm:t>
    </dgm:pt>
    <dgm:pt modelId="{4531F48A-B3FE-410F-BC78-3118D2A97AB1}">
      <dgm:prSet phldrT="[Text]"/>
      <dgm:spPr>
        <a:solidFill>
          <a:schemeClr val="accent1">
            <a:alpha val="50000"/>
          </a:schemeClr>
        </a:solidFill>
      </dgm:spPr>
      <dgm:t>
        <a:bodyPr/>
        <a:lstStyle/>
        <a:p>
          <a:r>
            <a:rPr lang="en-US" dirty="0" smtClean="0"/>
            <a:t>Identify Investigation Goals</a:t>
          </a:r>
          <a:endParaRPr lang="en-US" dirty="0"/>
        </a:p>
      </dgm:t>
    </dgm:pt>
    <dgm:pt modelId="{5C9F35D9-7228-42C8-8C28-CFC2A7947B70}" type="parTrans" cxnId="{086C907F-AC88-42F6-9E82-64CC5B7F236F}">
      <dgm:prSet/>
      <dgm:spPr/>
      <dgm:t>
        <a:bodyPr/>
        <a:lstStyle/>
        <a:p>
          <a:endParaRPr lang="en-US"/>
        </a:p>
      </dgm:t>
    </dgm:pt>
    <dgm:pt modelId="{C0BF43AC-B382-4059-8AD4-EC361D9E9CED}" type="sibTrans" cxnId="{086C907F-AC88-42F6-9E82-64CC5B7F236F}">
      <dgm:prSet/>
      <dgm:spPr/>
      <dgm:t>
        <a:bodyPr/>
        <a:lstStyle/>
        <a:p>
          <a:endParaRPr lang="en-US"/>
        </a:p>
      </dgm:t>
    </dgm:pt>
    <dgm:pt modelId="{EA6E0A57-2B1E-4D79-AB28-A1425A2FDA15}">
      <dgm:prSet phldrT="[Text]"/>
      <dgm:spPr/>
      <dgm:t>
        <a:bodyPr/>
        <a:lstStyle/>
        <a:p>
          <a:r>
            <a:rPr lang="en-US" dirty="0" smtClean="0"/>
            <a:t>Determine Questions to Ask</a:t>
          </a:r>
          <a:endParaRPr lang="en-US" dirty="0"/>
        </a:p>
      </dgm:t>
    </dgm:pt>
    <dgm:pt modelId="{57603395-EC63-4976-A285-D973832AD640}" type="parTrans" cxnId="{B6761B39-1780-4E35-8602-52CAEAFBE2C1}">
      <dgm:prSet/>
      <dgm:spPr/>
      <dgm:t>
        <a:bodyPr/>
        <a:lstStyle/>
        <a:p>
          <a:endParaRPr lang="en-US"/>
        </a:p>
      </dgm:t>
    </dgm:pt>
    <dgm:pt modelId="{B215C898-8C45-48AC-975F-C101B447B1B6}" type="sibTrans" cxnId="{B6761B39-1780-4E35-8602-52CAEAFBE2C1}">
      <dgm:prSet/>
      <dgm:spPr/>
      <dgm:t>
        <a:bodyPr/>
        <a:lstStyle/>
        <a:p>
          <a:endParaRPr lang="en-US"/>
        </a:p>
      </dgm:t>
    </dgm:pt>
    <dgm:pt modelId="{54E4404A-BF76-46B3-B59F-11A063E3F049}">
      <dgm:prSet phldrT="[Text]"/>
      <dgm:spPr>
        <a:solidFill>
          <a:srgbClr val="3AD204">
            <a:alpha val="50000"/>
          </a:srgbClr>
        </a:solidFill>
      </dgm:spPr>
      <dgm:t>
        <a:bodyPr/>
        <a:lstStyle/>
        <a:p>
          <a:r>
            <a:rPr lang="en-US" dirty="0" smtClean="0"/>
            <a:t>Investigate Complaint</a:t>
          </a:r>
          <a:endParaRPr lang="en-US" dirty="0"/>
        </a:p>
      </dgm:t>
    </dgm:pt>
    <dgm:pt modelId="{D754CC75-3B33-4323-BD91-64290AC4AE80}" type="parTrans" cxnId="{6F776734-9A90-4B87-8F2A-7DEB8C61AEE7}">
      <dgm:prSet/>
      <dgm:spPr/>
      <dgm:t>
        <a:bodyPr/>
        <a:lstStyle/>
        <a:p>
          <a:endParaRPr lang="en-US"/>
        </a:p>
      </dgm:t>
    </dgm:pt>
    <dgm:pt modelId="{83AB26E6-98A7-4DD2-8364-78DCF46615FC}" type="sibTrans" cxnId="{6F776734-9A90-4B87-8F2A-7DEB8C61AEE7}">
      <dgm:prSet/>
      <dgm:spPr/>
      <dgm:t>
        <a:bodyPr/>
        <a:lstStyle/>
        <a:p>
          <a:endParaRPr lang="en-US"/>
        </a:p>
      </dgm:t>
    </dgm:pt>
    <dgm:pt modelId="{607F685E-4A0A-4E96-86DE-D8469759F4BA}">
      <dgm:prSet phldrT="[Text]"/>
      <dgm:spPr/>
      <dgm:t>
        <a:bodyPr/>
        <a:lstStyle/>
        <a:p>
          <a:r>
            <a:rPr lang="en-US" dirty="0" smtClean="0"/>
            <a:t>Complete Investigation</a:t>
          </a:r>
          <a:endParaRPr lang="en-US" dirty="0"/>
        </a:p>
      </dgm:t>
    </dgm:pt>
    <dgm:pt modelId="{2BB549BB-658A-4CDC-B006-CD724C4E65E8}" type="parTrans" cxnId="{9884F804-C3AA-4BB3-BAE5-F96BAE244475}">
      <dgm:prSet/>
      <dgm:spPr/>
      <dgm:t>
        <a:bodyPr/>
        <a:lstStyle/>
        <a:p>
          <a:endParaRPr lang="en-US"/>
        </a:p>
      </dgm:t>
    </dgm:pt>
    <dgm:pt modelId="{D952A1B5-2158-4598-B3F6-CA90389605F4}" type="sibTrans" cxnId="{9884F804-C3AA-4BB3-BAE5-F96BAE244475}">
      <dgm:prSet/>
      <dgm:spPr/>
      <dgm:t>
        <a:bodyPr/>
        <a:lstStyle/>
        <a:p>
          <a:endParaRPr lang="en-US"/>
        </a:p>
      </dgm:t>
    </dgm:pt>
    <dgm:pt modelId="{FF9E33B7-AD62-4FEA-AF92-156195FBD0EE}" type="pres">
      <dgm:prSet presAssocID="{2EE295D4-C4F6-41C3-B92A-4B184F5E9DF1}" presName="Name0" presStyleCnt="0">
        <dgm:presLayoutVars>
          <dgm:dir/>
          <dgm:resizeHandles val="exact"/>
        </dgm:presLayoutVars>
      </dgm:prSet>
      <dgm:spPr/>
      <dgm:t>
        <a:bodyPr/>
        <a:lstStyle/>
        <a:p>
          <a:endParaRPr lang="en-US"/>
        </a:p>
      </dgm:t>
    </dgm:pt>
    <dgm:pt modelId="{CA4F1C04-FC6D-4F29-ADE5-17393C93C203}" type="pres">
      <dgm:prSet presAssocID="{4531F48A-B3FE-410F-BC78-3118D2A97AB1}" presName="Name5" presStyleLbl="vennNode1" presStyleIdx="0" presStyleCnt="4">
        <dgm:presLayoutVars>
          <dgm:bulletEnabled val="1"/>
        </dgm:presLayoutVars>
      </dgm:prSet>
      <dgm:spPr/>
      <dgm:t>
        <a:bodyPr/>
        <a:lstStyle/>
        <a:p>
          <a:endParaRPr lang="en-US"/>
        </a:p>
      </dgm:t>
    </dgm:pt>
    <dgm:pt modelId="{10F4B28D-07A8-4E43-9E05-5B2750CA8263}" type="pres">
      <dgm:prSet presAssocID="{C0BF43AC-B382-4059-8AD4-EC361D9E9CED}" presName="space" presStyleCnt="0"/>
      <dgm:spPr/>
    </dgm:pt>
    <dgm:pt modelId="{72602E07-2DD0-4E23-BC8A-885AFBCED250}" type="pres">
      <dgm:prSet presAssocID="{EA6E0A57-2B1E-4D79-AB28-A1425A2FDA15}" presName="Name5" presStyleLbl="vennNode1" presStyleIdx="1" presStyleCnt="4">
        <dgm:presLayoutVars>
          <dgm:bulletEnabled val="1"/>
        </dgm:presLayoutVars>
      </dgm:prSet>
      <dgm:spPr/>
      <dgm:t>
        <a:bodyPr/>
        <a:lstStyle/>
        <a:p>
          <a:endParaRPr lang="en-US"/>
        </a:p>
      </dgm:t>
    </dgm:pt>
    <dgm:pt modelId="{1568CB0D-A7BA-4891-9664-3E43487E8C36}" type="pres">
      <dgm:prSet presAssocID="{B215C898-8C45-48AC-975F-C101B447B1B6}" presName="space" presStyleCnt="0"/>
      <dgm:spPr/>
    </dgm:pt>
    <dgm:pt modelId="{CAFE9CBC-6B11-4208-8A5E-23F005128C98}" type="pres">
      <dgm:prSet presAssocID="{54E4404A-BF76-46B3-B59F-11A063E3F049}" presName="Name5" presStyleLbl="vennNode1" presStyleIdx="2" presStyleCnt="4">
        <dgm:presLayoutVars>
          <dgm:bulletEnabled val="1"/>
        </dgm:presLayoutVars>
      </dgm:prSet>
      <dgm:spPr/>
      <dgm:t>
        <a:bodyPr/>
        <a:lstStyle/>
        <a:p>
          <a:endParaRPr lang="en-US"/>
        </a:p>
      </dgm:t>
    </dgm:pt>
    <dgm:pt modelId="{8592E0AB-5B63-4861-AFFD-050075E4B3DB}" type="pres">
      <dgm:prSet presAssocID="{83AB26E6-98A7-4DD2-8364-78DCF46615FC}" presName="space" presStyleCnt="0"/>
      <dgm:spPr/>
    </dgm:pt>
    <dgm:pt modelId="{5014CCC4-F533-451A-A36A-E41E1BED6017}" type="pres">
      <dgm:prSet presAssocID="{607F685E-4A0A-4E96-86DE-D8469759F4BA}" presName="Name5" presStyleLbl="vennNode1" presStyleIdx="3" presStyleCnt="4">
        <dgm:presLayoutVars>
          <dgm:bulletEnabled val="1"/>
        </dgm:presLayoutVars>
      </dgm:prSet>
      <dgm:spPr/>
      <dgm:t>
        <a:bodyPr/>
        <a:lstStyle/>
        <a:p>
          <a:endParaRPr lang="en-US"/>
        </a:p>
      </dgm:t>
    </dgm:pt>
  </dgm:ptLst>
  <dgm:cxnLst>
    <dgm:cxn modelId="{8BCB1993-48A4-4F93-A6A5-E1908586DD91}" type="presOf" srcId="{2EE295D4-C4F6-41C3-B92A-4B184F5E9DF1}" destId="{FF9E33B7-AD62-4FEA-AF92-156195FBD0EE}" srcOrd="0" destOrd="0" presId="urn:microsoft.com/office/officeart/2005/8/layout/venn3"/>
    <dgm:cxn modelId="{8B204F1D-7E97-4EBF-9543-3EE332858BA4}" type="presOf" srcId="{607F685E-4A0A-4E96-86DE-D8469759F4BA}" destId="{5014CCC4-F533-451A-A36A-E41E1BED6017}" srcOrd="0" destOrd="0" presId="urn:microsoft.com/office/officeart/2005/8/layout/venn3"/>
    <dgm:cxn modelId="{7CD92D60-1111-4228-86AF-09CD988A4A41}" type="presOf" srcId="{EA6E0A57-2B1E-4D79-AB28-A1425A2FDA15}" destId="{72602E07-2DD0-4E23-BC8A-885AFBCED250}" srcOrd="0" destOrd="0" presId="urn:microsoft.com/office/officeart/2005/8/layout/venn3"/>
    <dgm:cxn modelId="{6F776734-9A90-4B87-8F2A-7DEB8C61AEE7}" srcId="{2EE295D4-C4F6-41C3-B92A-4B184F5E9DF1}" destId="{54E4404A-BF76-46B3-B59F-11A063E3F049}" srcOrd="2" destOrd="0" parTransId="{D754CC75-3B33-4323-BD91-64290AC4AE80}" sibTransId="{83AB26E6-98A7-4DD2-8364-78DCF46615FC}"/>
    <dgm:cxn modelId="{C27B14D2-B62E-439A-9388-830554E0894D}" type="presOf" srcId="{54E4404A-BF76-46B3-B59F-11A063E3F049}" destId="{CAFE9CBC-6B11-4208-8A5E-23F005128C98}" srcOrd="0" destOrd="0" presId="urn:microsoft.com/office/officeart/2005/8/layout/venn3"/>
    <dgm:cxn modelId="{9884F804-C3AA-4BB3-BAE5-F96BAE244475}" srcId="{2EE295D4-C4F6-41C3-B92A-4B184F5E9DF1}" destId="{607F685E-4A0A-4E96-86DE-D8469759F4BA}" srcOrd="3" destOrd="0" parTransId="{2BB549BB-658A-4CDC-B006-CD724C4E65E8}" sibTransId="{D952A1B5-2158-4598-B3F6-CA90389605F4}"/>
    <dgm:cxn modelId="{B6761B39-1780-4E35-8602-52CAEAFBE2C1}" srcId="{2EE295D4-C4F6-41C3-B92A-4B184F5E9DF1}" destId="{EA6E0A57-2B1E-4D79-AB28-A1425A2FDA15}" srcOrd="1" destOrd="0" parTransId="{57603395-EC63-4976-A285-D973832AD640}" sibTransId="{B215C898-8C45-48AC-975F-C101B447B1B6}"/>
    <dgm:cxn modelId="{9A906666-FC91-417F-89CB-B7C3C3FD41E4}" type="presOf" srcId="{4531F48A-B3FE-410F-BC78-3118D2A97AB1}" destId="{CA4F1C04-FC6D-4F29-ADE5-17393C93C203}" srcOrd="0" destOrd="0" presId="urn:microsoft.com/office/officeart/2005/8/layout/venn3"/>
    <dgm:cxn modelId="{086C907F-AC88-42F6-9E82-64CC5B7F236F}" srcId="{2EE295D4-C4F6-41C3-B92A-4B184F5E9DF1}" destId="{4531F48A-B3FE-410F-BC78-3118D2A97AB1}" srcOrd="0" destOrd="0" parTransId="{5C9F35D9-7228-42C8-8C28-CFC2A7947B70}" sibTransId="{C0BF43AC-B382-4059-8AD4-EC361D9E9CED}"/>
    <dgm:cxn modelId="{C32160B6-110A-4E46-91CC-F55F24DD1FB9}" type="presParOf" srcId="{FF9E33B7-AD62-4FEA-AF92-156195FBD0EE}" destId="{CA4F1C04-FC6D-4F29-ADE5-17393C93C203}" srcOrd="0" destOrd="0" presId="urn:microsoft.com/office/officeart/2005/8/layout/venn3"/>
    <dgm:cxn modelId="{5F836994-A6E4-45FE-8C99-3026B3A8F8BD}" type="presParOf" srcId="{FF9E33B7-AD62-4FEA-AF92-156195FBD0EE}" destId="{10F4B28D-07A8-4E43-9E05-5B2750CA8263}" srcOrd="1" destOrd="0" presId="urn:microsoft.com/office/officeart/2005/8/layout/venn3"/>
    <dgm:cxn modelId="{D7A41002-F23B-4CED-93EB-A5E72B0AE72E}" type="presParOf" srcId="{FF9E33B7-AD62-4FEA-AF92-156195FBD0EE}" destId="{72602E07-2DD0-4E23-BC8A-885AFBCED250}" srcOrd="2" destOrd="0" presId="urn:microsoft.com/office/officeart/2005/8/layout/venn3"/>
    <dgm:cxn modelId="{A21F6002-56B8-4DAD-A2C7-6AA44DD9EC04}" type="presParOf" srcId="{FF9E33B7-AD62-4FEA-AF92-156195FBD0EE}" destId="{1568CB0D-A7BA-4891-9664-3E43487E8C36}" srcOrd="3" destOrd="0" presId="urn:microsoft.com/office/officeart/2005/8/layout/venn3"/>
    <dgm:cxn modelId="{9015D732-EE02-4A49-8715-C6B63B9A09A5}" type="presParOf" srcId="{FF9E33B7-AD62-4FEA-AF92-156195FBD0EE}" destId="{CAFE9CBC-6B11-4208-8A5E-23F005128C98}" srcOrd="4" destOrd="0" presId="urn:microsoft.com/office/officeart/2005/8/layout/venn3"/>
    <dgm:cxn modelId="{E6C05199-43D7-4C48-93B7-EC9A8D949D9A}" type="presParOf" srcId="{FF9E33B7-AD62-4FEA-AF92-156195FBD0EE}" destId="{8592E0AB-5B63-4861-AFFD-050075E4B3DB}" srcOrd="5" destOrd="0" presId="urn:microsoft.com/office/officeart/2005/8/layout/venn3"/>
    <dgm:cxn modelId="{945690D4-2C3E-44F0-9B7B-D36FB8F7269A}" type="presParOf" srcId="{FF9E33B7-AD62-4FEA-AF92-156195FBD0EE}" destId="{5014CCC4-F533-451A-A36A-E41E1BED6017}" srcOrd="6" destOrd="0" presId="urn:microsoft.com/office/officeart/2005/8/layout/venn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2EE295D4-C4F6-41C3-B92A-4B184F5E9DF1}" type="doc">
      <dgm:prSet loTypeId="urn:microsoft.com/office/officeart/2005/8/layout/venn3" loCatId="relationship" qsTypeId="urn:microsoft.com/office/officeart/2005/8/quickstyle/simple1" qsCatId="simple" csTypeId="urn:microsoft.com/office/officeart/2005/8/colors/accent1_2" csCatId="accent1" phldr="1"/>
      <dgm:spPr/>
      <dgm:t>
        <a:bodyPr/>
        <a:lstStyle/>
        <a:p>
          <a:endParaRPr lang="en-US"/>
        </a:p>
      </dgm:t>
    </dgm:pt>
    <dgm:pt modelId="{4531F48A-B3FE-410F-BC78-3118D2A97AB1}">
      <dgm:prSet phldrT="[Text]"/>
      <dgm:spPr>
        <a:solidFill>
          <a:schemeClr val="accent1">
            <a:alpha val="50000"/>
          </a:schemeClr>
        </a:solidFill>
      </dgm:spPr>
      <dgm:t>
        <a:bodyPr/>
        <a:lstStyle/>
        <a:p>
          <a:r>
            <a:rPr lang="en-US" dirty="0" smtClean="0"/>
            <a:t>Identify Investigation Goals</a:t>
          </a:r>
          <a:endParaRPr lang="en-US" dirty="0"/>
        </a:p>
      </dgm:t>
    </dgm:pt>
    <dgm:pt modelId="{5C9F35D9-7228-42C8-8C28-CFC2A7947B70}" type="parTrans" cxnId="{086C907F-AC88-42F6-9E82-64CC5B7F236F}">
      <dgm:prSet/>
      <dgm:spPr/>
      <dgm:t>
        <a:bodyPr/>
        <a:lstStyle/>
        <a:p>
          <a:endParaRPr lang="en-US"/>
        </a:p>
      </dgm:t>
    </dgm:pt>
    <dgm:pt modelId="{C0BF43AC-B382-4059-8AD4-EC361D9E9CED}" type="sibTrans" cxnId="{086C907F-AC88-42F6-9E82-64CC5B7F236F}">
      <dgm:prSet/>
      <dgm:spPr/>
      <dgm:t>
        <a:bodyPr/>
        <a:lstStyle/>
        <a:p>
          <a:endParaRPr lang="en-US"/>
        </a:p>
      </dgm:t>
    </dgm:pt>
    <dgm:pt modelId="{EA6E0A57-2B1E-4D79-AB28-A1425A2FDA15}">
      <dgm:prSet phldrT="[Text]"/>
      <dgm:spPr/>
      <dgm:t>
        <a:bodyPr/>
        <a:lstStyle/>
        <a:p>
          <a:r>
            <a:rPr lang="en-US" dirty="0" smtClean="0"/>
            <a:t>Determine Questions to Ask</a:t>
          </a:r>
          <a:endParaRPr lang="en-US" dirty="0"/>
        </a:p>
      </dgm:t>
    </dgm:pt>
    <dgm:pt modelId="{57603395-EC63-4976-A285-D973832AD640}" type="parTrans" cxnId="{B6761B39-1780-4E35-8602-52CAEAFBE2C1}">
      <dgm:prSet/>
      <dgm:spPr/>
      <dgm:t>
        <a:bodyPr/>
        <a:lstStyle/>
        <a:p>
          <a:endParaRPr lang="en-US"/>
        </a:p>
      </dgm:t>
    </dgm:pt>
    <dgm:pt modelId="{B215C898-8C45-48AC-975F-C101B447B1B6}" type="sibTrans" cxnId="{B6761B39-1780-4E35-8602-52CAEAFBE2C1}">
      <dgm:prSet/>
      <dgm:spPr/>
      <dgm:t>
        <a:bodyPr/>
        <a:lstStyle/>
        <a:p>
          <a:endParaRPr lang="en-US"/>
        </a:p>
      </dgm:t>
    </dgm:pt>
    <dgm:pt modelId="{54E4404A-BF76-46B3-B59F-11A063E3F049}">
      <dgm:prSet phldrT="[Text]"/>
      <dgm:spPr/>
      <dgm:t>
        <a:bodyPr/>
        <a:lstStyle/>
        <a:p>
          <a:r>
            <a:rPr lang="en-US" dirty="0" smtClean="0"/>
            <a:t>Investigate Complaint</a:t>
          </a:r>
          <a:endParaRPr lang="en-US" dirty="0"/>
        </a:p>
      </dgm:t>
    </dgm:pt>
    <dgm:pt modelId="{D754CC75-3B33-4323-BD91-64290AC4AE80}" type="parTrans" cxnId="{6F776734-9A90-4B87-8F2A-7DEB8C61AEE7}">
      <dgm:prSet/>
      <dgm:spPr/>
      <dgm:t>
        <a:bodyPr/>
        <a:lstStyle/>
        <a:p>
          <a:endParaRPr lang="en-US"/>
        </a:p>
      </dgm:t>
    </dgm:pt>
    <dgm:pt modelId="{83AB26E6-98A7-4DD2-8364-78DCF46615FC}" type="sibTrans" cxnId="{6F776734-9A90-4B87-8F2A-7DEB8C61AEE7}">
      <dgm:prSet/>
      <dgm:spPr/>
      <dgm:t>
        <a:bodyPr/>
        <a:lstStyle/>
        <a:p>
          <a:endParaRPr lang="en-US"/>
        </a:p>
      </dgm:t>
    </dgm:pt>
    <dgm:pt modelId="{607F685E-4A0A-4E96-86DE-D8469759F4BA}">
      <dgm:prSet phldrT="[Text]"/>
      <dgm:spPr>
        <a:solidFill>
          <a:srgbClr val="3AD204">
            <a:alpha val="50000"/>
          </a:srgbClr>
        </a:solidFill>
      </dgm:spPr>
      <dgm:t>
        <a:bodyPr/>
        <a:lstStyle/>
        <a:p>
          <a:r>
            <a:rPr lang="en-US" dirty="0" smtClean="0"/>
            <a:t>Complete Investigation</a:t>
          </a:r>
          <a:endParaRPr lang="en-US" dirty="0"/>
        </a:p>
      </dgm:t>
    </dgm:pt>
    <dgm:pt modelId="{2BB549BB-658A-4CDC-B006-CD724C4E65E8}" type="parTrans" cxnId="{9884F804-C3AA-4BB3-BAE5-F96BAE244475}">
      <dgm:prSet/>
      <dgm:spPr/>
      <dgm:t>
        <a:bodyPr/>
        <a:lstStyle/>
        <a:p>
          <a:endParaRPr lang="en-US"/>
        </a:p>
      </dgm:t>
    </dgm:pt>
    <dgm:pt modelId="{D952A1B5-2158-4598-B3F6-CA90389605F4}" type="sibTrans" cxnId="{9884F804-C3AA-4BB3-BAE5-F96BAE244475}">
      <dgm:prSet/>
      <dgm:spPr/>
      <dgm:t>
        <a:bodyPr/>
        <a:lstStyle/>
        <a:p>
          <a:endParaRPr lang="en-US"/>
        </a:p>
      </dgm:t>
    </dgm:pt>
    <dgm:pt modelId="{FF9E33B7-AD62-4FEA-AF92-156195FBD0EE}" type="pres">
      <dgm:prSet presAssocID="{2EE295D4-C4F6-41C3-B92A-4B184F5E9DF1}" presName="Name0" presStyleCnt="0">
        <dgm:presLayoutVars>
          <dgm:dir/>
          <dgm:resizeHandles val="exact"/>
        </dgm:presLayoutVars>
      </dgm:prSet>
      <dgm:spPr/>
      <dgm:t>
        <a:bodyPr/>
        <a:lstStyle/>
        <a:p>
          <a:endParaRPr lang="en-US"/>
        </a:p>
      </dgm:t>
    </dgm:pt>
    <dgm:pt modelId="{CA4F1C04-FC6D-4F29-ADE5-17393C93C203}" type="pres">
      <dgm:prSet presAssocID="{4531F48A-B3FE-410F-BC78-3118D2A97AB1}" presName="Name5" presStyleLbl="vennNode1" presStyleIdx="0" presStyleCnt="4">
        <dgm:presLayoutVars>
          <dgm:bulletEnabled val="1"/>
        </dgm:presLayoutVars>
      </dgm:prSet>
      <dgm:spPr/>
      <dgm:t>
        <a:bodyPr/>
        <a:lstStyle/>
        <a:p>
          <a:endParaRPr lang="en-US"/>
        </a:p>
      </dgm:t>
    </dgm:pt>
    <dgm:pt modelId="{10F4B28D-07A8-4E43-9E05-5B2750CA8263}" type="pres">
      <dgm:prSet presAssocID="{C0BF43AC-B382-4059-8AD4-EC361D9E9CED}" presName="space" presStyleCnt="0"/>
      <dgm:spPr/>
    </dgm:pt>
    <dgm:pt modelId="{72602E07-2DD0-4E23-BC8A-885AFBCED250}" type="pres">
      <dgm:prSet presAssocID="{EA6E0A57-2B1E-4D79-AB28-A1425A2FDA15}" presName="Name5" presStyleLbl="vennNode1" presStyleIdx="1" presStyleCnt="4">
        <dgm:presLayoutVars>
          <dgm:bulletEnabled val="1"/>
        </dgm:presLayoutVars>
      </dgm:prSet>
      <dgm:spPr/>
      <dgm:t>
        <a:bodyPr/>
        <a:lstStyle/>
        <a:p>
          <a:endParaRPr lang="en-US"/>
        </a:p>
      </dgm:t>
    </dgm:pt>
    <dgm:pt modelId="{1568CB0D-A7BA-4891-9664-3E43487E8C36}" type="pres">
      <dgm:prSet presAssocID="{B215C898-8C45-48AC-975F-C101B447B1B6}" presName="space" presStyleCnt="0"/>
      <dgm:spPr/>
    </dgm:pt>
    <dgm:pt modelId="{CAFE9CBC-6B11-4208-8A5E-23F005128C98}" type="pres">
      <dgm:prSet presAssocID="{54E4404A-BF76-46B3-B59F-11A063E3F049}" presName="Name5" presStyleLbl="vennNode1" presStyleIdx="2" presStyleCnt="4">
        <dgm:presLayoutVars>
          <dgm:bulletEnabled val="1"/>
        </dgm:presLayoutVars>
      </dgm:prSet>
      <dgm:spPr/>
      <dgm:t>
        <a:bodyPr/>
        <a:lstStyle/>
        <a:p>
          <a:endParaRPr lang="en-US"/>
        </a:p>
      </dgm:t>
    </dgm:pt>
    <dgm:pt modelId="{8592E0AB-5B63-4861-AFFD-050075E4B3DB}" type="pres">
      <dgm:prSet presAssocID="{83AB26E6-98A7-4DD2-8364-78DCF46615FC}" presName="space" presStyleCnt="0"/>
      <dgm:spPr/>
    </dgm:pt>
    <dgm:pt modelId="{5014CCC4-F533-451A-A36A-E41E1BED6017}" type="pres">
      <dgm:prSet presAssocID="{607F685E-4A0A-4E96-86DE-D8469759F4BA}" presName="Name5" presStyleLbl="vennNode1" presStyleIdx="3" presStyleCnt="4">
        <dgm:presLayoutVars>
          <dgm:bulletEnabled val="1"/>
        </dgm:presLayoutVars>
      </dgm:prSet>
      <dgm:spPr/>
      <dgm:t>
        <a:bodyPr/>
        <a:lstStyle/>
        <a:p>
          <a:endParaRPr lang="en-US"/>
        </a:p>
      </dgm:t>
    </dgm:pt>
  </dgm:ptLst>
  <dgm:cxnLst>
    <dgm:cxn modelId="{22A7A147-13D6-4CF4-B1C4-2BC38D8C6029}" type="presOf" srcId="{EA6E0A57-2B1E-4D79-AB28-A1425A2FDA15}" destId="{72602E07-2DD0-4E23-BC8A-885AFBCED250}" srcOrd="0" destOrd="0" presId="urn:microsoft.com/office/officeart/2005/8/layout/venn3"/>
    <dgm:cxn modelId="{E08C0AAB-9637-4C36-AF3E-C2BFDC1CF14C}" type="presOf" srcId="{54E4404A-BF76-46B3-B59F-11A063E3F049}" destId="{CAFE9CBC-6B11-4208-8A5E-23F005128C98}" srcOrd="0" destOrd="0" presId="urn:microsoft.com/office/officeart/2005/8/layout/venn3"/>
    <dgm:cxn modelId="{6F776734-9A90-4B87-8F2A-7DEB8C61AEE7}" srcId="{2EE295D4-C4F6-41C3-B92A-4B184F5E9DF1}" destId="{54E4404A-BF76-46B3-B59F-11A063E3F049}" srcOrd="2" destOrd="0" parTransId="{D754CC75-3B33-4323-BD91-64290AC4AE80}" sibTransId="{83AB26E6-98A7-4DD2-8364-78DCF46615FC}"/>
    <dgm:cxn modelId="{393CCB84-FCFA-4B76-8778-90EF7416DA28}" type="presOf" srcId="{4531F48A-B3FE-410F-BC78-3118D2A97AB1}" destId="{CA4F1C04-FC6D-4F29-ADE5-17393C93C203}" srcOrd="0" destOrd="0" presId="urn:microsoft.com/office/officeart/2005/8/layout/venn3"/>
    <dgm:cxn modelId="{9884F804-C3AA-4BB3-BAE5-F96BAE244475}" srcId="{2EE295D4-C4F6-41C3-B92A-4B184F5E9DF1}" destId="{607F685E-4A0A-4E96-86DE-D8469759F4BA}" srcOrd="3" destOrd="0" parTransId="{2BB549BB-658A-4CDC-B006-CD724C4E65E8}" sibTransId="{D952A1B5-2158-4598-B3F6-CA90389605F4}"/>
    <dgm:cxn modelId="{92B1B57C-017A-4890-B762-F4E072023DFD}" type="presOf" srcId="{2EE295D4-C4F6-41C3-B92A-4B184F5E9DF1}" destId="{FF9E33B7-AD62-4FEA-AF92-156195FBD0EE}" srcOrd="0" destOrd="0" presId="urn:microsoft.com/office/officeart/2005/8/layout/venn3"/>
    <dgm:cxn modelId="{B6761B39-1780-4E35-8602-52CAEAFBE2C1}" srcId="{2EE295D4-C4F6-41C3-B92A-4B184F5E9DF1}" destId="{EA6E0A57-2B1E-4D79-AB28-A1425A2FDA15}" srcOrd="1" destOrd="0" parTransId="{57603395-EC63-4976-A285-D973832AD640}" sibTransId="{B215C898-8C45-48AC-975F-C101B447B1B6}"/>
    <dgm:cxn modelId="{B5F262CD-B252-465C-8657-F3636E134595}" type="presOf" srcId="{607F685E-4A0A-4E96-86DE-D8469759F4BA}" destId="{5014CCC4-F533-451A-A36A-E41E1BED6017}" srcOrd="0" destOrd="0" presId="urn:microsoft.com/office/officeart/2005/8/layout/venn3"/>
    <dgm:cxn modelId="{086C907F-AC88-42F6-9E82-64CC5B7F236F}" srcId="{2EE295D4-C4F6-41C3-B92A-4B184F5E9DF1}" destId="{4531F48A-B3FE-410F-BC78-3118D2A97AB1}" srcOrd="0" destOrd="0" parTransId="{5C9F35D9-7228-42C8-8C28-CFC2A7947B70}" sibTransId="{C0BF43AC-B382-4059-8AD4-EC361D9E9CED}"/>
    <dgm:cxn modelId="{B7C7FF2A-FCC6-45E0-B73B-D7A34395C1C8}" type="presParOf" srcId="{FF9E33B7-AD62-4FEA-AF92-156195FBD0EE}" destId="{CA4F1C04-FC6D-4F29-ADE5-17393C93C203}" srcOrd="0" destOrd="0" presId="urn:microsoft.com/office/officeart/2005/8/layout/venn3"/>
    <dgm:cxn modelId="{D433B18C-C792-40BB-B960-990A4AF94171}" type="presParOf" srcId="{FF9E33B7-AD62-4FEA-AF92-156195FBD0EE}" destId="{10F4B28D-07A8-4E43-9E05-5B2750CA8263}" srcOrd="1" destOrd="0" presId="urn:microsoft.com/office/officeart/2005/8/layout/venn3"/>
    <dgm:cxn modelId="{44ECFEAD-9775-447A-84AB-28AFB746F972}" type="presParOf" srcId="{FF9E33B7-AD62-4FEA-AF92-156195FBD0EE}" destId="{72602E07-2DD0-4E23-BC8A-885AFBCED250}" srcOrd="2" destOrd="0" presId="urn:microsoft.com/office/officeart/2005/8/layout/venn3"/>
    <dgm:cxn modelId="{B35C349C-9F3B-4998-BCAB-DA71952B975D}" type="presParOf" srcId="{FF9E33B7-AD62-4FEA-AF92-156195FBD0EE}" destId="{1568CB0D-A7BA-4891-9664-3E43487E8C36}" srcOrd="3" destOrd="0" presId="urn:microsoft.com/office/officeart/2005/8/layout/venn3"/>
    <dgm:cxn modelId="{53251480-949F-4294-8EC4-EDAA20FB2D2B}" type="presParOf" srcId="{FF9E33B7-AD62-4FEA-AF92-156195FBD0EE}" destId="{CAFE9CBC-6B11-4208-8A5E-23F005128C98}" srcOrd="4" destOrd="0" presId="urn:microsoft.com/office/officeart/2005/8/layout/venn3"/>
    <dgm:cxn modelId="{CBF4606E-21D6-4443-9D70-C96FE213A449}" type="presParOf" srcId="{FF9E33B7-AD62-4FEA-AF92-156195FBD0EE}" destId="{8592E0AB-5B63-4861-AFFD-050075E4B3DB}" srcOrd="5" destOrd="0" presId="urn:microsoft.com/office/officeart/2005/8/layout/venn3"/>
    <dgm:cxn modelId="{ED720AC1-320B-4656-8B6F-4F06DB0F117D}" type="presParOf" srcId="{FF9E33B7-AD62-4FEA-AF92-156195FBD0EE}" destId="{5014CCC4-F533-451A-A36A-E41E1BED6017}" srcOrd="6" destOrd="0" presId="urn:microsoft.com/office/officeart/2005/8/layout/venn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89A9D947-7433-4676-98C2-9108FFBD3D79}" type="doc">
      <dgm:prSet loTypeId="urn:microsoft.com/office/officeart/2005/8/layout/arrow2" loCatId="process" qsTypeId="urn:microsoft.com/office/officeart/2005/8/quickstyle/simple1" qsCatId="simple" csTypeId="urn:microsoft.com/office/officeart/2005/8/colors/accent1_2" csCatId="accent1" phldr="1"/>
      <dgm:spPr/>
    </dgm:pt>
    <dgm:pt modelId="{A675A15C-8F1D-4CAF-9785-D3B2C8ADEF8D}">
      <dgm:prSet phldrT="[Text]"/>
      <dgm:spPr/>
      <dgm:t>
        <a:bodyPr/>
        <a:lstStyle/>
        <a:p>
          <a:r>
            <a:rPr lang="en-US" dirty="0" smtClean="0"/>
            <a:t>Document</a:t>
          </a:r>
          <a:endParaRPr lang="en-US" dirty="0"/>
        </a:p>
      </dgm:t>
    </dgm:pt>
    <dgm:pt modelId="{0559D637-6047-4A8C-94C3-074E9D2BB48C}" type="parTrans" cxnId="{6706B214-3105-4196-84DF-EE9D87F6CC0A}">
      <dgm:prSet/>
      <dgm:spPr/>
      <dgm:t>
        <a:bodyPr/>
        <a:lstStyle/>
        <a:p>
          <a:endParaRPr lang="en-US"/>
        </a:p>
      </dgm:t>
    </dgm:pt>
    <dgm:pt modelId="{72756745-F4EB-4213-9371-58D206599149}" type="sibTrans" cxnId="{6706B214-3105-4196-84DF-EE9D87F6CC0A}">
      <dgm:prSet/>
      <dgm:spPr/>
      <dgm:t>
        <a:bodyPr/>
        <a:lstStyle/>
        <a:p>
          <a:endParaRPr lang="en-US"/>
        </a:p>
      </dgm:t>
    </dgm:pt>
    <dgm:pt modelId="{F52E3736-B272-4FDE-A48E-924C4D9638BB}">
      <dgm:prSet phldrT="[Text]"/>
      <dgm:spPr/>
      <dgm:t>
        <a:bodyPr/>
        <a:lstStyle/>
        <a:p>
          <a:r>
            <a:rPr lang="en-US" dirty="0" smtClean="0"/>
            <a:t>Document</a:t>
          </a:r>
          <a:endParaRPr lang="en-US" dirty="0"/>
        </a:p>
      </dgm:t>
    </dgm:pt>
    <dgm:pt modelId="{96B91456-2ECA-4547-9ED8-19BC741DF212}" type="parTrans" cxnId="{AA613BA1-B055-4425-95FA-6F788AF5100F}">
      <dgm:prSet/>
      <dgm:spPr/>
      <dgm:t>
        <a:bodyPr/>
        <a:lstStyle/>
        <a:p>
          <a:endParaRPr lang="en-US"/>
        </a:p>
      </dgm:t>
    </dgm:pt>
    <dgm:pt modelId="{6B142461-8A06-49A7-926E-5A4A7C157FB6}" type="sibTrans" cxnId="{AA613BA1-B055-4425-95FA-6F788AF5100F}">
      <dgm:prSet/>
      <dgm:spPr/>
      <dgm:t>
        <a:bodyPr/>
        <a:lstStyle/>
        <a:p>
          <a:endParaRPr lang="en-US"/>
        </a:p>
      </dgm:t>
    </dgm:pt>
    <dgm:pt modelId="{DDE3082B-8467-4D73-9C31-5CC9BC587F94}">
      <dgm:prSet phldrT="[Text]"/>
      <dgm:spPr/>
      <dgm:t>
        <a:bodyPr/>
        <a:lstStyle/>
        <a:p>
          <a:r>
            <a:rPr lang="en-US" dirty="0" smtClean="0"/>
            <a:t>Document</a:t>
          </a:r>
          <a:endParaRPr lang="en-US" dirty="0"/>
        </a:p>
      </dgm:t>
    </dgm:pt>
    <dgm:pt modelId="{F5921BC0-6DA9-435A-B52E-9AE342861666}" type="parTrans" cxnId="{15F692E0-7608-4F2B-9E36-AFF633CD6B45}">
      <dgm:prSet/>
      <dgm:spPr/>
      <dgm:t>
        <a:bodyPr/>
        <a:lstStyle/>
        <a:p>
          <a:endParaRPr lang="en-US"/>
        </a:p>
      </dgm:t>
    </dgm:pt>
    <dgm:pt modelId="{008D500C-DC2C-4C81-985E-CF80858377B4}" type="sibTrans" cxnId="{15F692E0-7608-4F2B-9E36-AFF633CD6B45}">
      <dgm:prSet/>
      <dgm:spPr/>
      <dgm:t>
        <a:bodyPr/>
        <a:lstStyle/>
        <a:p>
          <a:endParaRPr lang="en-US"/>
        </a:p>
      </dgm:t>
    </dgm:pt>
    <dgm:pt modelId="{DA352697-F3DD-44D1-A82D-9ED3CF70B8DA}" type="pres">
      <dgm:prSet presAssocID="{89A9D947-7433-4676-98C2-9108FFBD3D79}" presName="arrowDiagram" presStyleCnt="0">
        <dgm:presLayoutVars>
          <dgm:chMax val="5"/>
          <dgm:dir/>
          <dgm:resizeHandles val="exact"/>
        </dgm:presLayoutVars>
      </dgm:prSet>
      <dgm:spPr/>
    </dgm:pt>
    <dgm:pt modelId="{82F60FF1-26BB-4724-B910-F37ADD8FDAE1}" type="pres">
      <dgm:prSet presAssocID="{89A9D947-7433-4676-98C2-9108FFBD3D79}" presName="arrow" presStyleLbl="bgShp" presStyleIdx="0" presStyleCnt="1"/>
      <dgm:spPr/>
    </dgm:pt>
    <dgm:pt modelId="{34B2E0F4-A3FD-451A-A628-E99B48FB348B}" type="pres">
      <dgm:prSet presAssocID="{89A9D947-7433-4676-98C2-9108FFBD3D79}" presName="arrowDiagram3" presStyleCnt="0"/>
      <dgm:spPr/>
    </dgm:pt>
    <dgm:pt modelId="{29D327B9-B956-4ACF-B493-FCE932AF8FED}" type="pres">
      <dgm:prSet presAssocID="{A675A15C-8F1D-4CAF-9785-D3B2C8ADEF8D}" presName="bullet3a" presStyleLbl="node1" presStyleIdx="0" presStyleCnt="3"/>
      <dgm:spPr>
        <a:solidFill>
          <a:srgbClr val="3AD204"/>
        </a:solidFill>
      </dgm:spPr>
    </dgm:pt>
    <dgm:pt modelId="{BBBA503A-BCF0-42DC-86D4-29A9516261EC}" type="pres">
      <dgm:prSet presAssocID="{A675A15C-8F1D-4CAF-9785-D3B2C8ADEF8D}" presName="textBox3a" presStyleLbl="revTx" presStyleIdx="0" presStyleCnt="3" custScaleX="164503" custLinFactNeighborX="30068">
        <dgm:presLayoutVars>
          <dgm:bulletEnabled val="1"/>
        </dgm:presLayoutVars>
      </dgm:prSet>
      <dgm:spPr/>
      <dgm:t>
        <a:bodyPr/>
        <a:lstStyle/>
        <a:p>
          <a:endParaRPr lang="en-US"/>
        </a:p>
      </dgm:t>
    </dgm:pt>
    <dgm:pt modelId="{7B8B2437-E08C-4D12-A03B-8E04D3979CF2}" type="pres">
      <dgm:prSet presAssocID="{F52E3736-B272-4FDE-A48E-924C4D9638BB}" presName="bullet3b" presStyleLbl="node1" presStyleIdx="1" presStyleCnt="3" custLinFactNeighborY="19363"/>
      <dgm:spPr>
        <a:solidFill>
          <a:srgbClr val="3AD204"/>
        </a:solidFill>
      </dgm:spPr>
    </dgm:pt>
    <dgm:pt modelId="{2CB45B0B-5367-4210-91E2-6070C02F6965}" type="pres">
      <dgm:prSet presAssocID="{F52E3736-B272-4FDE-A48E-924C4D9638BB}" presName="textBox3b" presStyleLbl="revTx" presStyleIdx="1" presStyleCnt="3" custScaleX="164503" custScaleY="41105" custLinFactNeighborX="30143" custLinFactNeighborY="-26770">
        <dgm:presLayoutVars>
          <dgm:bulletEnabled val="1"/>
        </dgm:presLayoutVars>
      </dgm:prSet>
      <dgm:spPr/>
      <dgm:t>
        <a:bodyPr/>
        <a:lstStyle/>
        <a:p>
          <a:endParaRPr lang="en-US"/>
        </a:p>
      </dgm:t>
    </dgm:pt>
    <dgm:pt modelId="{CC6AEA2A-B421-432B-838D-254350A1B3ED}" type="pres">
      <dgm:prSet presAssocID="{DDE3082B-8467-4D73-9C31-5CC9BC587F94}" presName="bullet3c" presStyleLbl="node1" presStyleIdx="2" presStyleCnt="3" custLinFactNeighborX="-21807"/>
      <dgm:spPr>
        <a:solidFill>
          <a:srgbClr val="3AD204"/>
        </a:solidFill>
      </dgm:spPr>
    </dgm:pt>
    <dgm:pt modelId="{E9B8909C-98BC-4DCA-AD9C-298F9820FFB1}" type="pres">
      <dgm:prSet presAssocID="{DDE3082B-8467-4D73-9C31-5CC9BC587F94}" presName="textBox3c" presStyleLbl="revTx" presStyleIdx="2" presStyleCnt="3" custScaleX="164503" custLinFactNeighborX="26547">
        <dgm:presLayoutVars>
          <dgm:bulletEnabled val="1"/>
        </dgm:presLayoutVars>
      </dgm:prSet>
      <dgm:spPr/>
      <dgm:t>
        <a:bodyPr/>
        <a:lstStyle/>
        <a:p>
          <a:endParaRPr lang="en-US"/>
        </a:p>
      </dgm:t>
    </dgm:pt>
  </dgm:ptLst>
  <dgm:cxnLst>
    <dgm:cxn modelId="{5B06BFCD-9966-4C76-A4E8-211AF7CCE839}" type="presOf" srcId="{A675A15C-8F1D-4CAF-9785-D3B2C8ADEF8D}" destId="{BBBA503A-BCF0-42DC-86D4-29A9516261EC}" srcOrd="0" destOrd="0" presId="urn:microsoft.com/office/officeart/2005/8/layout/arrow2"/>
    <dgm:cxn modelId="{BA8B0C58-0C1B-4783-AB4F-677C73AFDF75}" type="presOf" srcId="{89A9D947-7433-4676-98C2-9108FFBD3D79}" destId="{DA352697-F3DD-44D1-A82D-9ED3CF70B8DA}" srcOrd="0" destOrd="0" presId="urn:microsoft.com/office/officeart/2005/8/layout/arrow2"/>
    <dgm:cxn modelId="{AA613BA1-B055-4425-95FA-6F788AF5100F}" srcId="{89A9D947-7433-4676-98C2-9108FFBD3D79}" destId="{F52E3736-B272-4FDE-A48E-924C4D9638BB}" srcOrd="1" destOrd="0" parTransId="{96B91456-2ECA-4547-9ED8-19BC741DF212}" sibTransId="{6B142461-8A06-49A7-926E-5A4A7C157FB6}"/>
    <dgm:cxn modelId="{6706B214-3105-4196-84DF-EE9D87F6CC0A}" srcId="{89A9D947-7433-4676-98C2-9108FFBD3D79}" destId="{A675A15C-8F1D-4CAF-9785-D3B2C8ADEF8D}" srcOrd="0" destOrd="0" parTransId="{0559D637-6047-4A8C-94C3-074E9D2BB48C}" sibTransId="{72756745-F4EB-4213-9371-58D206599149}"/>
    <dgm:cxn modelId="{92ED42B2-860A-4373-ABBB-EC6C52EC0D45}" type="presOf" srcId="{F52E3736-B272-4FDE-A48E-924C4D9638BB}" destId="{2CB45B0B-5367-4210-91E2-6070C02F6965}" srcOrd="0" destOrd="0" presId="urn:microsoft.com/office/officeart/2005/8/layout/arrow2"/>
    <dgm:cxn modelId="{384386BC-FFC1-4B45-B842-3470BDB4D9B3}" type="presOf" srcId="{DDE3082B-8467-4D73-9C31-5CC9BC587F94}" destId="{E9B8909C-98BC-4DCA-AD9C-298F9820FFB1}" srcOrd="0" destOrd="0" presId="urn:microsoft.com/office/officeart/2005/8/layout/arrow2"/>
    <dgm:cxn modelId="{15F692E0-7608-4F2B-9E36-AFF633CD6B45}" srcId="{89A9D947-7433-4676-98C2-9108FFBD3D79}" destId="{DDE3082B-8467-4D73-9C31-5CC9BC587F94}" srcOrd="2" destOrd="0" parTransId="{F5921BC0-6DA9-435A-B52E-9AE342861666}" sibTransId="{008D500C-DC2C-4C81-985E-CF80858377B4}"/>
    <dgm:cxn modelId="{E8FDC75A-EA88-4B44-A5DD-E8E8A91B41D6}" type="presParOf" srcId="{DA352697-F3DD-44D1-A82D-9ED3CF70B8DA}" destId="{82F60FF1-26BB-4724-B910-F37ADD8FDAE1}" srcOrd="0" destOrd="0" presId="urn:microsoft.com/office/officeart/2005/8/layout/arrow2"/>
    <dgm:cxn modelId="{3DC879B5-89DC-43D7-B0DD-EE2908E0A790}" type="presParOf" srcId="{DA352697-F3DD-44D1-A82D-9ED3CF70B8DA}" destId="{34B2E0F4-A3FD-451A-A628-E99B48FB348B}" srcOrd="1" destOrd="0" presId="urn:microsoft.com/office/officeart/2005/8/layout/arrow2"/>
    <dgm:cxn modelId="{ECC40378-63CA-403C-9A15-FB0E91B5F5E8}" type="presParOf" srcId="{34B2E0F4-A3FD-451A-A628-E99B48FB348B}" destId="{29D327B9-B956-4ACF-B493-FCE932AF8FED}" srcOrd="0" destOrd="0" presId="urn:microsoft.com/office/officeart/2005/8/layout/arrow2"/>
    <dgm:cxn modelId="{955836B5-3978-4121-9402-2257D9F37524}" type="presParOf" srcId="{34B2E0F4-A3FD-451A-A628-E99B48FB348B}" destId="{BBBA503A-BCF0-42DC-86D4-29A9516261EC}" srcOrd="1" destOrd="0" presId="urn:microsoft.com/office/officeart/2005/8/layout/arrow2"/>
    <dgm:cxn modelId="{B29AAC4D-CFC5-45B3-A8E4-7835E0241B24}" type="presParOf" srcId="{34B2E0F4-A3FD-451A-A628-E99B48FB348B}" destId="{7B8B2437-E08C-4D12-A03B-8E04D3979CF2}" srcOrd="2" destOrd="0" presId="urn:microsoft.com/office/officeart/2005/8/layout/arrow2"/>
    <dgm:cxn modelId="{77FC7C8D-5CCE-4FF1-9963-10189EB80475}" type="presParOf" srcId="{34B2E0F4-A3FD-451A-A628-E99B48FB348B}" destId="{2CB45B0B-5367-4210-91E2-6070C02F6965}" srcOrd="3" destOrd="0" presId="urn:microsoft.com/office/officeart/2005/8/layout/arrow2"/>
    <dgm:cxn modelId="{7E661927-D458-47F9-83CA-A88EFDD96E0B}" type="presParOf" srcId="{34B2E0F4-A3FD-451A-A628-E99B48FB348B}" destId="{CC6AEA2A-B421-432B-838D-254350A1B3ED}" srcOrd="4" destOrd="0" presId="urn:microsoft.com/office/officeart/2005/8/layout/arrow2"/>
    <dgm:cxn modelId="{50926CF1-9D1E-4D5A-AC93-884A72284A78}" type="presParOf" srcId="{34B2E0F4-A3FD-451A-A628-E99B48FB348B}" destId="{E9B8909C-98BC-4DCA-AD9C-298F9820FFB1}" srcOrd="5" destOrd="0" presId="urn:microsoft.com/office/officeart/2005/8/layout/arrow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9654FA6-6287-4D03-86D2-7F7C318F3E08}">
      <dsp:nvSpPr>
        <dsp:cNvPr id="0" name=""/>
        <dsp:cNvSpPr/>
      </dsp:nvSpPr>
      <dsp:spPr>
        <a:xfrm>
          <a:off x="3235573" y="-165461"/>
          <a:ext cx="2170253" cy="111059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Mission</a:t>
          </a:r>
        </a:p>
        <a:p>
          <a:pPr lvl="0" algn="ctr" defTabSz="622300">
            <a:lnSpc>
              <a:spcPct val="90000"/>
            </a:lnSpc>
            <a:spcBef>
              <a:spcPct val="0"/>
            </a:spcBef>
            <a:spcAft>
              <a:spcPct val="35000"/>
            </a:spcAft>
          </a:pPr>
          <a:r>
            <a:rPr lang="en-US" sz="1400" kern="1200" dirty="0" smtClean="0"/>
            <a:t>(What’s the goal)</a:t>
          </a:r>
          <a:endParaRPr lang="en-US" sz="1400" kern="1200" dirty="0"/>
        </a:p>
      </dsp:txBody>
      <dsp:txXfrm>
        <a:off x="3235573" y="-165461"/>
        <a:ext cx="2170253" cy="1110597"/>
      </dsp:txXfrm>
    </dsp:sp>
    <dsp:sp modelId="{C8C5E95F-F4EB-4459-BD2E-DBC58900D460}">
      <dsp:nvSpPr>
        <dsp:cNvPr id="0" name=""/>
        <dsp:cNvSpPr/>
      </dsp:nvSpPr>
      <dsp:spPr>
        <a:xfrm>
          <a:off x="1920243" y="499712"/>
          <a:ext cx="5392525" cy="5392525"/>
        </a:xfrm>
        <a:custGeom>
          <a:avLst/>
          <a:gdLst/>
          <a:ahLst/>
          <a:cxnLst/>
          <a:rect l="0" t="0" r="0" b="0"/>
          <a:pathLst>
            <a:path>
              <a:moveTo>
                <a:pt x="3631715" y="167476"/>
              </a:moveTo>
              <a:arcTo wR="2696262" hR="2696262" stAng="17418031" swAng="593438"/>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6D1F0D04-E19F-4E02-80BF-C3D68F58D64C}">
      <dsp:nvSpPr>
        <dsp:cNvPr id="0" name=""/>
        <dsp:cNvSpPr/>
      </dsp:nvSpPr>
      <dsp:spPr>
        <a:xfrm>
          <a:off x="5525943" y="946800"/>
          <a:ext cx="2170253" cy="111059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Environment Scan</a:t>
          </a:r>
        </a:p>
        <a:p>
          <a:pPr lvl="0" algn="ctr" defTabSz="622300">
            <a:lnSpc>
              <a:spcPct val="90000"/>
            </a:lnSpc>
            <a:spcBef>
              <a:spcPct val="0"/>
            </a:spcBef>
            <a:spcAft>
              <a:spcPct val="35000"/>
            </a:spcAft>
          </a:pPr>
          <a:r>
            <a:rPr lang="en-US" sz="1400" kern="1200" dirty="0" smtClean="0"/>
            <a:t>(External &amp; Internal)</a:t>
          </a:r>
          <a:endParaRPr lang="en-US" sz="1400" kern="1200" dirty="0"/>
        </a:p>
      </dsp:txBody>
      <dsp:txXfrm>
        <a:off x="5525943" y="946800"/>
        <a:ext cx="2170253" cy="1110597"/>
      </dsp:txXfrm>
    </dsp:sp>
    <dsp:sp modelId="{63AC0624-9B70-4045-97D2-F3D348DA43E5}">
      <dsp:nvSpPr>
        <dsp:cNvPr id="0" name=""/>
        <dsp:cNvSpPr/>
      </dsp:nvSpPr>
      <dsp:spPr>
        <a:xfrm>
          <a:off x="2402558" y="1359872"/>
          <a:ext cx="5392525" cy="5392525"/>
        </a:xfrm>
        <a:custGeom>
          <a:avLst/>
          <a:gdLst/>
          <a:ahLst/>
          <a:cxnLst/>
          <a:rect l="0" t="0" r="0" b="0"/>
          <a:pathLst>
            <a:path>
              <a:moveTo>
                <a:pt x="4597131" y="784057"/>
              </a:moveTo>
              <a:arcTo wR="2696262" hR="2696262" stAng="18889779" swAng="482763"/>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C7A86389-5B20-4094-A8C9-E6279E6DB297}">
      <dsp:nvSpPr>
        <dsp:cNvPr id="0" name=""/>
        <dsp:cNvSpPr/>
      </dsp:nvSpPr>
      <dsp:spPr>
        <a:xfrm>
          <a:off x="6287958" y="2530801"/>
          <a:ext cx="2170253" cy="111059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Forecast Supply &amp; Demand</a:t>
          </a:r>
        </a:p>
        <a:p>
          <a:pPr lvl="0" algn="ctr" defTabSz="622300">
            <a:lnSpc>
              <a:spcPct val="90000"/>
            </a:lnSpc>
            <a:spcBef>
              <a:spcPct val="0"/>
            </a:spcBef>
            <a:spcAft>
              <a:spcPct val="35000"/>
            </a:spcAft>
          </a:pPr>
          <a:r>
            <a:rPr lang="en-US" sz="1400" kern="1200" dirty="0" smtClean="0"/>
            <a:t>What are you going to need</a:t>
          </a:r>
          <a:endParaRPr lang="en-US" sz="1400" kern="1200" dirty="0"/>
        </a:p>
      </dsp:txBody>
      <dsp:txXfrm>
        <a:off x="6287958" y="2530801"/>
        <a:ext cx="2170253" cy="1110597"/>
      </dsp:txXfrm>
    </dsp:sp>
    <dsp:sp modelId="{BFB2A00F-0316-4D0B-AD48-8E6C0B87563E}">
      <dsp:nvSpPr>
        <dsp:cNvPr id="0" name=""/>
        <dsp:cNvSpPr/>
      </dsp:nvSpPr>
      <dsp:spPr>
        <a:xfrm>
          <a:off x="2336552" y="-479217"/>
          <a:ext cx="5392525" cy="5392525"/>
        </a:xfrm>
        <a:custGeom>
          <a:avLst/>
          <a:gdLst/>
          <a:ahLst/>
          <a:cxnLst/>
          <a:rect l="0" t="0" r="0" b="0"/>
          <a:pathLst>
            <a:path>
              <a:moveTo>
                <a:pt x="4914397" y="4229139"/>
              </a:moveTo>
              <a:arcTo wR="2696262" hR="2696262" stAng="2078821" swAng="498526"/>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039755E6-64A5-4110-B67C-6A5F8C303864}">
      <dsp:nvSpPr>
        <dsp:cNvPr id="0" name=""/>
        <dsp:cNvSpPr/>
      </dsp:nvSpPr>
      <dsp:spPr>
        <a:xfrm>
          <a:off x="5525965" y="4147207"/>
          <a:ext cx="2170253" cy="111059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Complete HR Inventory</a:t>
          </a:r>
        </a:p>
        <a:p>
          <a:pPr lvl="0" algn="ctr" defTabSz="622300">
            <a:lnSpc>
              <a:spcPct val="90000"/>
            </a:lnSpc>
            <a:spcBef>
              <a:spcPct val="0"/>
            </a:spcBef>
            <a:spcAft>
              <a:spcPct val="35000"/>
            </a:spcAft>
          </a:pPr>
          <a:r>
            <a:rPr lang="en-US" sz="1400" kern="1200" dirty="0" smtClean="0"/>
            <a:t>What have &amp; where is gap </a:t>
          </a:r>
          <a:endParaRPr lang="en-US" sz="1400" kern="1200" dirty="0"/>
        </a:p>
      </dsp:txBody>
      <dsp:txXfrm>
        <a:off x="5525965" y="4147207"/>
        <a:ext cx="2170253" cy="1110597"/>
      </dsp:txXfrm>
    </dsp:sp>
    <dsp:sp modelId="{11A58229-874D-43B9-8517-1086EBC11C5B}">
      <dsp:nvSpPr>
        <dsp:cNvPr id="0" name=""/>
        <dsp:cNvSpPr/>
      </dsp:nvSpPr>
      <dsp:spPr>
        <a:xfrm>
          <a:off x="2150734" y="170646"/>
          <a:ext cx="5392525" cy="5392525"/>
        </a:xfrm>
        <a:custGeom>
          <a:avLst/>
          <a:gdLst/>
          <a:ahLst/>
          <a:cxnLst/>
          <a:rect l="0" t="0" r="0" b="0"/>
          <a:pathLst>
            <a:path>
              <a:moveTo>
                <a:pt x="3811317" y="5151153"/>
              </a:moveTo>
              <a:arcTo wR="2696262" hR="2696262" stAng="3934297" swAng="561710"/>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DEE02362-D147-4895-9E80-134B31911E0B}">
      <dsp:nvSpPr>
        <dsp:cNvPr id="0" name=""/>
        <dsp:cNvSpPr/>
      </dsp:nvSpPr>
      <dsp:spPr>
        <a:xfrm>
          <a:off x="3235573" y="5181605"/>
          <a:ext cx="2170253" cy="111059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Actions needed to </a:t>
          </a:r>
        </a:p>
        <a:p>
          <a:pPr lvl="0" algn="ctr" defTabSz="622300">
            <a:lnSpc>
              <a:spcPct val="90000"/>
            </a:lnSpc>
            <a:spcBef>
              <a:spcPct val="0"/>
            </a:spcBef>
            <a:spcAft>
              <a:spcPct val="35000"/>
            </a:spcAft>
          </a:pPr>
          <a:r>
            <a:rPr lang="en-US" sz="1400" kern="1200" dirty="0" smtClean="0"/>
            <a:t>reduce gap</a:t>
          </a:r>
          <a:endParaRPr lang="en-US" sz="1400" kern="1200" dirty="0"/>
        </a:p>
      </dsp:txBody>
      <dsp:txXfrm>
        <a:off x="3235573" y="5181605"/>
        <a:ext cx="2170253" cy="1110597"/>
      </dsp:txXfrm>
    </dsp:sp>
    <dsp:sp modelId="{1352758F-5E9E-4B9B-AD4F-46D4C8CA273B}">
      <dsp:nvSpPr>
        <dsp:cNvPr id="0" name=""/>
        <dsp:cNvSpPr/>
      </dsp:nvSpPr>
      <dsp:spPr>
        <a:xfrm>
          <a:off x="1316812" y="226632"/>
          <a:ext cx="5392525" cy="5392525"/>
        </a:xfrm>
        <a:custGeom>
          <a:avLst/>
          <a:gdLst/>
          <a:ahLst/>
          <a:cxnLst/>
          <a:rect l="0" t="0" r="0" b="0"/>
          <a:pathLst>
            <a:path>
              <a:moveTo>
                <a:pt x="1772285" y="5229264"/>
              </a:moveTo>
              <a:arcTo wR="2696262" hR="2696262" stAng="6602444" swAng="593931"/>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41927883-DB92-4C28-B6CD-8CD7CA1C51B0}">
      <dsp:nvSpPr>
        <dsp:cNvPr id="0" name=""/>
        <dsp:cNvSpPr/>
      </dsp:nvSpPr>
      <dsp:spPr>
        <a:xfrm>
          <a:off x="914398" y="4038603"/>
          <a:ext cx="2231854" cy="113990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Execute Plan</a:t>
          </a:r>
          <a:endParaRPr lang="en-US" sz="1400" kern="1200" dirty="0"/>
        </a:p>
      </dsp:txBody>
      <dsp:txXfrm>
        <a:off x="914398" y="4038603"/>
        <a:ext cx="2231854" cy="1139903"/>
      </dsp:txXfrm>
    </dsp:sp>
    <dsp:sp modelId="{214E4B64-8AD9-488B-A5F9-A9C1D3127753}">
      <dsp:nvSpPr>
        <dsp:cNvPr id="0" name=""/>
        <dsp:cNvSpPr/>
      </dsp:nvSpPr>
      <dsp:spPr>
        <a:xfrm>
          <a:off x="643686" y="-828425"/>
          <a:ext cx="5392525" cy="5392525"/>
        </a:xfrm>
        <a:custGeom>
          <a:avLst/>
          <a:gdLst/>
          <a:ahLst/>
          <a:cxnLst/>
          <a:rect l="0" t="0" r="0" b="0"/>
          <a:pathLst>
            <a:path>
              <a:moveTo>
                <a:pt x="1007130" y="4797849"/>
              </a:moveTo>
              <a:arcTo wR="2696262" hR="2696262" stAng="7727418" swAng="435207"/>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15CC8100-3BC6-400A-8362-E64426BAC358}">
      <dsp:nvSpPr>
        <dsp:cNvPr id="0" name=""/>
        <dsp:cNvSpPr/>
      </dsp:nvSpPr>
      <dsp:spPr>
        <a:xfrm>
          <a:off x="152387" y="2516148"/>
          <a:ext cx="2231854" cy="113990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Involve Others</a:t>
          </a:r>
          <a:endParaRPr lang="en-US" sz="1400" kern="1200" dirty="0"/>
        </a:p>
      </dsp:txBody>
      <dsp:txXfrm>
        <a:off x="152387" y="2516148"/>
        <a:ext cx="2231854" cy="1139903"/>
      </dsp:txXfrm>
    </dsp:sp>
    <dsp:sp modelId="{50330B7B-8CDC-439F-8845-7471040CB37B}">
      <dsp:nvSpPr>
        <dsp:cNvPr id="0" name=""/>
        <dsp:cNvSpPr/>
      </dsp:nvSpPr>
      <dsp:spPr>
        <a:xfrm>
          <a:off x="731750" y="1503493"/>
          <a:ext cx="5392525" cy="5392525"/>
        </a:xfrm>
        <a:custGeom>
          <a:avLst/>
          <a:gdLst/>
          <a:ahLst/>
          <a:cxnLst/>
          <a:rect l="0" t="0" r="0" b="0"/>
          <a:pathLst>
            <a:path>
              <a:moveTo>
                <a:pt x="674628" y="912214"/>
              </a:moveTo>
              <a:arcTo wR="2696262" hR="2696262" stAng="13285663" swAng="503895"/>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068EDC93-A293-4B9E-A128-005C6834759F}">
      <dsp:nvSpPr>
        <dsp:cNvPr id="0" name=""/>
        <dsp:cNvSpPr/>
      </dsp:nvSpPr>
      <dsp:spPr>
        <a:xfrm>
          <a:off x="990612" y="917505"/>
          <a:ext cx="2231854" cy="113990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Assess</a:t>
          </a:r>
        </a:p>
        <a:p>
          <a:pPr lvl="0" algn="ctr" defTabSz="622300">
            <a:lnSpc>
              <a:spcPct val="90000"/>
            </a:lnSpc>
            <a:spcBef>
              <a:spcPct val="0"/>
            </a:spcBef>
            <a:spcAft>
              <a:spcPct val="35000"/>
            </a:spcAft>
          </a:pPr>
          <a:r>
            <a:rPr lang="en-US" sz="1400" kern="1200" dirty="0" smtClean="0"/>
            <a:t>What went well</a:t>
          </a:r>
        </a:p>
        <a:p>
          <a:pPr lvl="0" algn="ctr" defTabSz="622300">
            <a:lnSpc>
              <a:spcPct val="90000"/>
            </a:lnSpc>
            <a:spcBef>
              <a:spcPct val="0"/>
            </a:spcBef>
            <a:spcAft>
              <a:spcPct val="35000"/>
            </a:spcAft>
          </a:pPr>
          <a:r>
            <a:rPr lang="en-US" sz="1400" kern="1200" dirty="0" smtClean="0"/>
            <a:t>What to change </a:t>
          </a:r>
          <a:endParaRPr lang="en-US" sz="1400" kern="1200" dirty="0"/>
        </a:p>
      </dsp:txBody>
      <dsp:txXfrm>
        <a:off x="990612" y="917505"/>
        <a:ext cx="2231854" cy="1139903"/>
      </dsp:txXfrm>
    </dsp:sp>
    <dsp:sp modelId="{3A6BD9D5-60C9-4749-9F7B-CFD33F5C9341}">
      <dsp:nvSpPr>
        <dsp:cNvPr id="0" name=""/>
        <dsp:cNvSpPr/>
      </dsp:nvSpPr>
      <dsp:spPr>
        <a:xfrm>
          <a:off x="1489333" y="444920"/>
          <a:ext cx="5392525" cy="5392525"/>
        </a:xfrm>
        <a:custGeom>
          <a:avLst/>
          <a:gdLst/>
          <a:ahLst/>
          <a:cxnLst/>
          <a:rect l="0" t="0" r="0" b="0"/>
          <a:pathLst>
            <a:path>
              <a:moveTo>
                <a:pt x="1280081" y="401864"/>
              </a:moveTo>
              <a:arcTo wR="2696262" hR="2696262" stAng="14298942" swAng="497899"/>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Tree>
</dsp:drawing>
</file>

<file path=ppt/diagrams/drawing1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68DB79D-5392-47A7-B9EA-46157D06BB04}">
      <dsp:nvSpPr>
        <dsp:cNvPr id="0" name=""/>
        <dsp:cNvSpPr/>
      </dsp:nvSpPr>
      <dsp:spPr>
        <a:xfrm rot="16200000">
          <a:off x="-1350832" y="1351012"/>
          <a:ext cx="5537200" cy="2835175"/>
        </a:xfrm>
        <a:prstGeom prst="flowChartManualOperation">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0" rIns="178314" bIns="0" numCol="1" spcCol="1270" anchor="t" anchorCtr="0">
          <a:noAutofit/>
        </a:bodyPr>
        <a:lstStyle/>
        <a:p>
          <a:pPr lvl="0" algn="l" defTabSz="1244600">
            <a:lnSpc>
              <a:spcPct val="90000"/>
            </a:lnSpc>
            <a:spcBef>
              <a:spcPct val="0"/>
            </a:spcBef>
            <a:spcAft>
              <a:spcPct val="35000"/>
            </a:spcAft>
          </a:pPr>
          <a:r>
            <a:rPr lang="en-US" sz="2800" b="1" kern="1200" dirty="0" smtClean="0"/>
            <a:t>Decide</a:t>
          </a:r>
          <a:endParaRPr lang="en-US" sz="2800" b="1" kern="1200" dirty="0"/>
        </a:p>
        <a:p>
          <a:pPr marL="228600" lvl="1" indent="-228600" algn="l" defTabSz="977900">
            <a:lnSpc>
              <a:spcPct val="90000"/>
            </a:lnSpc>
            <a:spcBef>
              <a:spcPct val="0"/>
            </a:spcBef>
            <a:spcAft>
              <a:spcPct val="15000"/>
            </a:spcAft>
            <a:buChar char="••"/>
          </a:pPr>
          <a:r>
            <a:rPr lang="en-US" sz="2200" kern="1200" dirty="0" smtClean="0"/>
            <a:t>RIF</a:t>
          </a:r>
          <a:endParaRPr lang="en-US" sz="2200" kern="1200" dirty="0"/>
        </a:p>
        <a:p>
          <a:pPr marL="228600" lvl="1" indent="-228600" algn="l" defTabSz="977900">
            <a:lnSpc>
              <a:spcPct val="90000"/>
            </a:lnSpc>
            <a:spcBef>
              <a:spcPct val="0"/>
            </a:spcBef>
            <a:spcAft>
              <a:spcPct val="15000"/>
            </a:spcAft>
            <a:buChar char="••"/>
          </a:pPr>
          <a:r>
            <a:rPr lang="en-US" sz="2200" kern="1200" dirty="0" smtClean="0"/>
            <a:t>Restructure</a:t>
          </a:r>
          <a:endParaRPr lang="en-US" sz="2200" kern="1200" dirty="0"/>
        </a:p>
        <a:p>
          <a:pPr marL="228600" lvl="1" indent="-228600" algn="l" defTabSz="977900">
            <a:lnSpc>
              <a:spcPct val="90000"/>
            </a:lnSpc>
            <a:spcBef>
              <a:spcPct val="0"/>
            </a:spcBef>
            <a:spcAft>
              <a:spcPct val="15000"/>
            </a:spcAft>
            <a:buChar char="••"/>
          </a:pPr>
          <a:r>
            <a:rPr lang="en-US" sz="2200" kern="1200" dirty="0" smtClean="0"/>
            <a:t>Poor Performance</a:t>
          </a:r>
          <a:endParaRPr lang="en-US" sz="2200" kern="1200" dirty="0"/>
        </a:p>
      </dsp:txBody>
      <dsp:txXfrm rot="16200000">
        <a:off x="-1350832" y="1351012"/>
        <a:ext cx="5537200" cy="2835175"/>
      </dsp:txXfrm>
    </dsp:sp>
    <dsp:sp modelId="{D697A7E4-8F0E-4356-9684-E60E7A9F8FE4}">
      <dsp:nvSpPr>
        <dsp:cNvPr id="0" name=""/>
        <dsp:cNvSpPr/>
      </dsp:nvSpPr>
      <dsp:spPr>
        <a:xfrm rot="16200000">
          <a:off x="1803400" y="1244593"/>
          <a:ext cx="5537200" cy="3048012"/>
        </a:xfrm>
        <a:prstGeom prst="flowChartManualOperation">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0" rIns="178314" bIns="0" numCol="1" spcCol="1270" anchor="t" anchorCtr="0">
          <a:noAutofit/>
        </a:bodyPr>
        <a:lstStyle/>
        <a:p>
          <a:pPr lvl="0" algn="l" defTabSz="1244600">
            <a:lnSpc>
              <a:spcPct val="90000"/>
            </a:lnSpc>
            <a:spcBef>
              <a:spcPct val="0"/>
            </a:spcBef>
            <a:spcAft>
              <a:spcPct val="35000"/>
            </a:spcAft>
          </a:pPr>
          <a:r>
            <a:rPr lang="en-US" sz="2800" b="1" kern="1200" dirty="0" smtClean="0"/>
            <a:t>Communicate</a:t>
          </a:r>
          <a:endParaRPr lang="en-US" sz="2800" b="1" kern="1200" dirty="0"/>
        </a:p>
        <a:p>
          <a:pPr marL="228600" lvl="1" indent="-228600" algn="l" defTabSz="977900">
            <a:lnSpc>
              <a:spcPct val="90000"/>
            </a:lnSpc>
            <a:spcBef>
              <a:spcPct val="0"/>
            </a:spcBef>
            <a:spcAft>
              <a:spcPct val="15000"/>
            </a:spcAft>
            <a:buChar char="••"/>
          </a:pPr>
          <a:r>
            <a:rPr lang="en-US" sz="2200" kern="1200" dirty="0" smtClean="0"/>
            <a:t>Stay calm &amp; respectful</a:t>
          </a:r>
          <a:endParaRPr lang="en-US" sz="2200" kern="1200" dirty="0"/>
        </a:p>
        <a:p>
          <a:pPr marL="228600" lvl="1" indent="-228600" algn="l" defTabSz="977900">
            <a:lnSpc>
              <a:spcPct val="90000"/>
            </a:lnSpc>
            <a:spcBef>
              <a:spcPct val="0"/>
            </a:spcBef>
            <a:spcAft>
              <a:spcPct val="15000"/>
            </a:spcAft>
            <a:buChar char="••"/>
          </a:pPr>
          <a:r>
            <a:rPr lang="en-US" sz="2200" kern="1200" dirty="0" smtClean="0"/>
            <a:t>Have facts in order</a:t>
          </a:r>
          <a:endParaRPr lang="en-US" sz="2200" kern="1200" dirty="0"/>
        </a:p>
        <a:p>
          <a:pPr marL="228600" lvl="1" indent="-228600" algn="l" defTabSz="977900">
            <a:lnSpc>
              <a:spcPct val="90000"/>
            </a:lnSpc>
            <a:spcBef>
              <a:spcPct val="0"/>
            </a:spcBef>
            <a:spcAft>
              <a:spcPct val="15000"/>
            </a:spcAft>
            <a:buChar char="••"/>
          </a:pPr>
          <a:r>
            <a:rPr lang="en-US" sz="2200" kern="1200" dirty="0" smtClean="0"/>
            <a:t>Be firm, clear &amp; direct</a:t>
          </a:r>
          <a:endParaRPr lang="en-US" sz="2200" kern="1200" dirty="0"/>
        </a:p>
        <a:p>
          <a:pPr marL="228600" lvl="1" indent="-228600" algn="l" defTabSz="977900">
            <a:lnSpc>
              <a:spcPct val="90000"/>
            </a:lnSpc>
            <a:spcBef>
              <a:spcPct val="0"/>
            </a:spcBef>
            <a:spcAft>
              <a:spcPct val="15000"/>
            </a:spcAft>
            <a:buChar char="••"/>
          </a:pPr>
          <a:r>
            <a:rPr lang="en-US" sz="2200" kern="1200" dirty="0" smtClean="0"/>
            <a:t>Have final check ready</a:t>
          </a:r>
          <a:endParaRPr lang="en-US" sz="2200" kern="1200" dirty="0"/>
        </a:p>
        <a:p>
          <a:pPr marL="228600" lvl="1" indent="-228600" algn="l" defTabSz="977900">
            <a:lnSpc>
              <a:spcPct val="90000"/>
            </a:lnSpc>
            <a:spcBef>
              <a:spcPct val="0"/>
            </a:spcBef>
            <a:spcAft>
              <a:spcPct val="15000"/>
            </a:spcAft>
            <a:buChar char="••"/>
          </a:pPr>
          <a:endParaRPr lang="en-US" sz="2200" kern="1200" dirty="0"/>
        </a:p>
      </dsp:txBody>
      <dsp:txXfrm rot="16200000">
        <a:off x="1803400" y="1244593"/>
        <a:ext cx="5537200" cy="3048012"/>
      </dsp:txXfrm>
    </dsp:sp>
    <dsp:sp modelId="{DBEF2199-27F3-464A-A795-3E5D0ED27DE2}">
      <dsp:nvSpPr>
        <dsp:cNvPr id="0" name=""/>
        <dsp:cNvSpPr/>
      </dsp:nvSpPr>
      <dsp:spPr>
        <a:xfrm rot="16200000">
          <a:off x="4957632" y="1351012"/>
          <a:ext cx="5537200" cy="2835175"/>
        </a:xfrm>
        <a:prstGeom prst="flowChartManualOperation">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0" rIns="178314" bIns="0" numCol="1" spcCol="1270" anchor="t" anchorCtr="0">
          <a:noAutofit/>
        </a:bodyPr>
        <a:lstStyle/>
        <a:p>
          <a:pPr lvl="0" algn="l" defTabSz="1244600">
            <a:lnSpc>
              <a:spcPct val="90000"/>
            </a:lnSpc>
            <a:spcBef>
              <a:spcPct val="0"/>
            </a:spcBef>
            <a:spcAft>
              <a:spcPct val="35000"/>
            </a:spcAft>
          </a:pPr>
          <a:r>
            <a:rPr lang="en-US" sz="2800" b="1" kern="1200" dirty="0" smtClean="0"/>
            <a:t>Post-Meeting</a:t>
          </a:r>
          <a:endParaRPr lang="en-US" sz="2800" b="1" kern="1200" dirty="0"/>
        </a:p>
        <a:p>
          <a:pPr marL="228600" lvl="1" indent="-228600" algn="l" defTabSz="977900">
            <a:lnSpc>
              <a:spcPct val="90000"/>
            </a:lnSpc>
            <a:spcBef>
              <a:spcPct val="0"/>
            </a:spcBef>
            <a:spcAft>
              <a:spcPct val="15000"/>
            </a:spcAft>
            <a:buChar char="••"/>
          </a:pPr>
          <a:r>
            <a:rPr lang="en-US" sz="2200" kern="1200" dirty="0" smtClean="0"/>
            <a:t>Assist in gathering personal items</a:t>
          </a:r>
          <a:endParaRPr lang="en-US" sz="2200" kern="1200" dirty="0"/>
        </a:p>
        <a:p>
          <a:pPr marL="228600" lvl="1" indent="-228600" algn="l" defTabSz="977900">
            <a:lnSpc>
              <a:spcPct val="90000"/>
            </a:lnSpc>
            <a:spcBef>
              <a:spcPct val="0"/>
            </a:spcBef>
            <a:spcAft>
              <a:spcPct val="15000"/>
            </a:spcAft>
            <a:buChar char="••"/>
          </a:pPr>
          <a:r>
            <a:rPr lang="en-US" sz="2200" kern="1200" dirty="0" smtClean="0"/>
            <a:t>Gather all company property</a:t>
          </a:r>
          <a:endParaRPr lang="en-US" sz="2200" kern="1200" dirty="0"/>
        </a:p>
        <a:p>
          <a:pPr marL="228600" lvl="1" indent="-228600" algn="l" defTabSz="977900">
            <a:lnSpc>
              <a:spcPct val="90000"/>
            </a:lnSpc>
            <a:spcBef>
              <a:spcPct val="0"/>
            </a:spcBef>
            <a:spcAft>
              <a:spcPct val="15000"/>
            </a:spcAft>
            <a:buChar char="••"/>
          </a:pPr>
          <a:r>
            <a:rPr lang="en-US" sz="2200" kern="1200" dirty="0" smtClean="0"/>
            <a:t>Turn off all accounts</a:t>
          </a:r>
          <a:endParaRPr lang="en-US" sz="2200" kern="1200" dirty="0"/>
        </a:p>
      </dsp:txBody>
      <dsp:txXfrm rot="16200000">
        <a:off x="4957632" y="1351012"/>
        <a:ext cx="5537200" cy="2835175"/>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8CA2AAF-F77C-4452-A9B0-C09BE5622835}">
      <dsp:nvSpPr>
        <dsp:cNvPr id="0" name=""/>
        <dsp:cNvSpPr/>
      </dsp:nvSpPr>
      <dsp:spPr>
        <a:xfrm>
          <a:off x="2585814" y="1590"/>
          <a:ext cx="1533971" cy="153397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kern="1200" dirty="0" smtClean="0"/>
            <a:t>Conception</a:t>
          </a:r>
          <a:endParaRPr lang="en-US" sz="1600" kern="1200" dirty="0"/>
        </a:p>
      </dsp:txBody>
      <dsp:txXfrm>
        <a:off x="2585814" y="1590"/>
        <a:ext cx="1533971" cy="1533971"/>
      </dsp:txXfrm>
    </dsp:sp>
    <dsp:sp modelId="{0F75DE83-E1A2-4A78-B9CE-A5100EC96BD7}">
      <dsp:nvSpPr>
        <dsp:cNvPr id="0" name=""/>
        <dsp:cNvSpPr/>
      </dsp:nvSpPr>
      <dsp:spPr>
        <a:xfrm rot="2160000">
          <a:off x="4071166" y="1179568"/>
          <a:ext cx="407204" cy="51771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rot="2160000">
        <a:off x="4071166" y="1179568"/>
        <a:ext cx="407204" cy="517715"/>
      </dsp:txXfrm>
    </dsp:sp>
    <dsp:sp modelId="{4F8BECA2-EC75-4185-A91A-6FE2C69FDE56}">
      <dsp:nvSpPr>
        <dsp:cNvPr id="0" name=""/>
        <dsp:cNvSpPr/>
      </dsp:nvSpPr>
      <dsp:spPr>
        <a:xfrm>
          <a:off x="4448399" y="1354837"/>
          <a:ext cx="1533971" cy="153397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kern="1200" dirty="0" smtClean="0"/>
            <a:t>Team Selection</a:t>
          </a:r>
          <a:endParaRPr lang="en-US" sz="1600" kern="1200" dirty="0"/>
        </a:p>
      </dsp:txBody>
      <dsp:txXfrm>
        <a:off x="4448399" y="1354837"/>
        <a:ext cx="1533971" cy="1533971"/>
      </dsp:txXfrm>
    </dsp:sp>
    <dsp:sp modelId="{38B3C642-3442-44AB-983B-4AF4AE55389E}">
      <dsp:nvSpPr>
        <dsp:cNvPr id="0" name=""/>
        <dsp:cNvSpPr/>
      </dsp:nvSpPr>
      <dsp:spPr>
        <a:xfrm rot="6480000">
          <a:off x="4659622" y="2946805"/>
          <a:ext cx="407204" cy="51771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rot="6480000">
        <a:off x="4659622" y="2946805"/>
        <a:ext cx="407204" cy="517715"/>
      </dsp:txXfrm>
    </dsp:sp>
    <dsp:sp modelId="{8D3077AE-8CAD-4790-A216-EF8987902DDE}">
      <dsp:nvSpPr>
        <dsp:cNvPr id="0" name=""/>
        <dsp:cNvSpPr/>
      </dsp:nvSpPr>
      <dsp:spPr>
        <a:xfrm>
          <a:off x="3736955" y="3544438"/>
          <a:ext cx="1533971" cy="153397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kern="1200" dirty="0" smtClean="0"/>
            <a:t>Schedule&amp; Monitor</a:t>
          </a:r>
          <a:endParaRPr lang="en-US" sz="1600" kern="1200" dirty="0"/>
        </a:p>
      </dsp:txBody>
      <dsp:txXfrm>
        <a:off x="3736955" y="3544438"/>
        <a:ext cx="1533971" cy="1533971"/>
      </dsp:txXfrm>
    </dsp:sp>
    <dsp:sp modelId="{51F46322-83B1-4EDB-B0E5-3824350FD56D}">
      <dsp:nvSpPr>
        <dsp:cNvPr id="0" name=""/>
        <dsp:cNvSpPr/>
      </dsp:nvSpPr>
      <dsp:spPr>
        <a:xfrm rot="10800000">
          <a:off x="3160722" y="4052566"/>
          <a:ext cx="407204" cy="51771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rot="10800000">
        <a:off x="3160722" y="4052566"/>
        <a:ext cx="407204" cy="517715"/>
      </dsp:txXfrm>
    </dsp:sp>
    <dsp:sp modelId="{A0E101B9-7E7D-44A0-8631-E66D7B08AFBD}">
      <dsp:nvSpPr>
        <dsp:cNvPr id="0" name=""/>
        <dsp:cNvSpPr/>
      </dsp:nvSpPr>
      <dsp:spPr>
        <a:xfrm>
          <a:off x="1434673" y="3544438"/>
          <a:ext cx="1533971" cy="153397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kern="1200" dirty="0" smtClean="0"/>
            <a:t>Completion</a:t>
          </a:r>
          <a:endParaRPr lang="en-US" sz="1600" kern="1200" dirty="0"/>
        </a:p>
      </dsp:txBody>
      <dsp:txXfrm>
        <a:off x="1434673" y="3544438"/>
        <a:ext cx="1533971" cy="1533971"/>
      </dsp:txXfrm>
    </dsp:sp>
    <dsp:sp modelId="{3B0E8718-B0FC-4D07-931F-84B39EE2CD1C}">
      <dsp:nvSpPr>
        <dsp:cNvPr id="0" name=""/>
        <dsp:cNvSpPr/>
      </dsp:nvSpPr>
      <dsp:spPr>
        <a:xfrm rot="15120000">
          <a:off x="1645896" y="2968726"/>
          <a:ext cx="407204" cy="51771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rot="15120000">
        <a:off x="1645896" y="2968726"/>
        <a:ext cx="407204" cy="517715"/>
      </dsp:txXfrm>
    </dsp:sp>
    <dsp:sp modelId="{5FBD1643-DE47-4F7F-9762-FD7795CBC9FF}">
      <dsp:nvSpPr>
        <dsp:cNvPr id="0" name=""/>
        <dsp:cNvSpPr/>
      </dsp:nvSpPr>
      <dsp:spPr>
        <a:xfrm>
          <a:off x="723229" y="1354837"/>
          <a:ext cx="1533971" cy="153397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kern="1200" dirty="0" smtClean="0"/>
            <a:t>Evaluation</a:t>
          </a:r>
          <a:endParaRPr lang="en-US" sz="1600" kern="1200" dirty="0"/>
        </a:p>
      </dsp:txBody>
      <dsp:txXfrm>
        <a:off x="723229" y="1354837"/>
        <a:ext cx="1533971" cy="1533971"/>
      </dsp:txXfrm>
    </dsp:sp>
    <dsp:sp modelId="{331F803F-8AAF-438C-BF2F-C01C3B630AD0}">
      <dsp:nvSpPr>
        <dsp:cNvPr id="0" name=""/>
        <dsp:cNvSpPr/>
      </dsp:nvSpPr>
      <dsp:spPr>
        <a:xfrm rot="19440000">
          <a:off x="2208581" y="1193116"/>
          <a:ext cx="407204" cy="51771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rot="19440000">
        <a:off x="2208581" y="1193116"/>
        <a:ext cx="407204" cy="517715"/>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2E094E0-0FDE-4FBC-A2FA-06F12DFC3E13}">
      <dsp:nvSpPr>
        <dsp:cNvPr id="0" name=""/>
        <dsp:cNvSpPr/>
      </dsp:nvSpPr>
      <dsp:spPr>
        <a:xfrm>
          <a:off x="2" y="0"/>
          <a:ext cx="9067795" cy="5486400"/>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53C839F-8E2B-4B90-983B-CA49EB6F7123}">
      <dsp:nvSpPr>
        <dsp:cNvPr id="0" name=""/>
        <dsp:cNvSpPr/>
      </dsp:nvSpPr>
      <dsp:spPr>
        <a:xfrm>
          <a:off x="28382" y="1645920"/>
          <a:ext cx="1307302" cy="21945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baseline="0" dirty="0" smtClean="0">
              <a:latin typeface="Arial Rounded MT Bold" pitchFamily="34" charset="0"/>
            </a:rPr>
            <a:t>Employment Documents</a:t>
          </a:r>
          <a:endParaRPr lang="en-US" sz="1300" kern="1200" baseline="0" dirty="0">
            <a:latin typeface="Arial Rounded MT Bold" pitchFamily="34" charset="0"/>
          </a:endParaRPr>
        </a:p>
      </dsp:txBody>
      <dsp:txXfrm>
        <a:off x="28382" y="1645920"/>
        <a:ext cx="1307302" cy="2194560"/>
      </dsp:txXfrm>
    </dsp:sp>
    <dsp:sp modelId="{0AA9A139-8F7E-4221-AF2E-E5B974506AE0}">
      <dsp:nvSpPr>
        <dsp:cNvPr id="0" name=""/>
        <dsp:cNvSpPr/>
      </dsp:nvSpPr>
      <dsp:spPr>
        <a:xfrm>
          <a:off x="1553569" y="1645920"/>
          <a:ext cx="1307302" cy="21945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baseline="0" dirty="0" smtClean="0">
              <a:latin typeface="Arial Rounded MT Bold" pitchFamily="34" charset="0"/>
            </a:rPr>
            <a:t>Interviews:</a:t>
          </a:r>
        </a:p>
        <a:p>
          <a:pPr lvl="0" algn="ctr" defTabSz="577850">
            <a:lnSpc>
              <a:spcPct val="90000"/>
            </a:lnSpc>
            <a:spcBef>
              <a:spcPct val="0"/>
            </a:spcBef>
            <a:spcAft>
              <a:spcPct val="35000"/>
            </a:spcAft>
          </a:pPr>
          <a:r>
            <a:rPr lang="en-US" sz="1300" kern="1200" baseline="0" dirty="0" smtClean="0">
              <a:latin typeface="Arial Rounded MT Bold" pitchFamily="34" charset="0"/>
            </a:rPr>
            <a:t>Screening &amp; </a:t>
          </a:r>
        </a:p>
        <a:p>
          <a:pPr lvl="0" algn="ctr" defTabSz="577850">
            <a:lnSpc>
              <a:spcPct val="90000"/>
            </a:lnSpc>
            <a:spcBef>
              <a:spcPct val="0"/>
            </a:spcBef>
            <a:spcAft>
              <a:spcPct val="35000"/>
            </a:spcAft>
          </a:pPr>
          <a:r>
            <a:rPr lang="en-US" sz="1300" kern="1200" baseline="0" dirty="0" smtClean="0">
              <a:latin typeface="Arial Rounded MT Bold" pitchFamily="34" charset="0"/>
            </a:rPr>
            <a:t>In-depth</a:t>
          </a:r>
          <a:endParaRPr lang="en-US" sz="1300" kern="1200" baseline="0" dirty="0">
            <a:latin typeface="Arial Rounded MT Bold" pitchFamily="34" charset="0"/>
          </a:endParaRPr>
        </a:p>
      </dsp:txBody>
      <dsp:txXfrm>
        <a:off x="1553569" y="1645920"/>
        <a:ext cx="1307302" cy="2194560"/>
      </dsp:txXfrm>
    </dsp:sp>
    <dsp:sp modelId="{C8004FC8-1A1F-43D5-B545-50094B637154}">
      <dsp:nvSpPr>
        <dsp:cNvPr id="0" name=""/>
        <dsp:cNvSpPr/>
      </dsp:nvSpPr>
      <dsp:spPr>
        <a:xfrm>
          <a:off x="3078756" y="1645920"/>
          <a:ext cx="1255638" cy="21945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baseline="0" dirty="0" smtClean="0">
              <a:latin typeface="Arial Rounded MT Bold" pitchFamily="34" charset="0"/>
            </a:rPr>
            <a:t>Pre-employment Testing</a:t>
          </a:r>
          <a:endParaRPr lang="en-US" sz="1300" kern="1200" baseline="0" dirty="0">
            <a:latin typeface="Arial Rounded MT Bold" pitchFamily="34" charset="0"/>
          </a:endParaRPr>
        </a:p>
      </dsp:txBody>
      <dsp:txXfrm>
        <a:off x="3078756" y="1645920"/>
        <a:ext cx="1255638" cy="2194560"/>
      </dsp:txXfrm>
    </dsp:sp>
    <dsp:sp modelId="{F2C1FCF0-9C3B-41C8-9E95-720FB62AA652}">
      <dsp:nvSpPr>
        <dsp:cNvPr id="0" name=""/>
        <dsp:cNvSpPr/>
      </dsp:nvSpPr>
      <dsp:spPr>
        <a:xfrm>
          <a:off x="4552278" y="1645920"/>
          <a:ext cx="1307302" cy="21945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baseline="0" dirty="0" smtClean="0">
              <a:latin typeface="Arial Rounded MT Bold" pitchFamily="34" charset="0"/>
            </a:rPr>
            <a:t>Candidate Evaluation</a:t>
          </a:r>
          <a:endParaRPr lang="en-US" sz="1300" kern="1200" baseline="0" dirty="0">
            <a:latin typeface="Arial Rounded MT Bold" pitchFamily="34" charset="0"/>
          </a:endParaRPr>
        </a:p>
      </dsp:txBody>
      <dsp:txXfrm>
        <a:off x="4552278" y="1645920"/>
        <a:ext cx="1307302" cy="2194560"/>
      </dsp:txXfrm>
    </dsp:sp>
    <dsp:sp modelId="{2BADF8CD-9487-4354-95F5-D82F8BD26838}">
      <dsp:nvSpPr>
        <dsp:cNvPr id="0" name=""/>
        <dsp:cNvSpPr/>
      </dsp:nvSpPr>
      <dsp:spPr>
        <a:xfrm>
          <a:off x="6077465" y="1645920"/>
          <a:ext cx="1307302" cy="21945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baseline="0" dirty="0" smtClean="0">
              <a:latin typeface="Arial Rounded MT Bold" pitchFamily="34" charset="0"/>
            </a:rPr>
            <a:t>Background &amp; Reference Tests</a:t>
          </a:r>
          <a:endParaRPr lang="en-US" sz="1300" kern="1200" baseline="0" dirty="0">
            <a:latin typeface="Arial Rounded MT Bold" pitchFamily="34" charset="0"/>
          </a:endParaRPr>
        </a:p>
      </dsp:txBody>
      <dsp:txXfrm>
        <a:off x="6077465" y="1645920"/>
        <a:ext cx="1307302" cy="2194560"/>
      </dsp:txXfrm>
    </dsp:sp>
    <dsp:sp modelId="{E0A422F9-7E80-4043-B0EC-5E5EE8933BF9}">
      <dsp:nvSpPr>
        <dsp:cNvPr id="0" name=""/>
        <dsp:cNvSpPr/>
      </dsp:nvSpPr>
      <dsp:spPr>
        <a:xfrm>
          <a:off x="7602652" y="1645920"/>
          <a:ext cx="1436765" cy="21945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baseline="0" dirty="0" smtClean="0">
              <a:latin typeface="Arial Rounded MT Bold" pitchFamily="34" charset="0"/>
            </a:rPr>
            <a:t>Applicant Communication</a:t>
          </a:r>
          <a:endParaRPr lang="en-US" sz="1200" kern="1200" baseline="0" dirty="0">
            <a:latin typeface="Arial Rounded MT Bold" pitchFamily="34" charset="0"/>
          </a:endParaRPr>
        </a:p>
      </dsp:txBody>
      <dsp:txXfrm>
        <a:off x="7602652" y="1645920"/>
        <a:ext cx="1436765" cy="2194560"/>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A4F1C04-FC6D-4F29-ADE5-17393C93C203}">
      <dsp:nvSpPr>
        <dsp:cNvPr id="0" name=""/>
        <dsp:cNvSpPr/>
      </dsp:nvSpPr>
      <dsp:spPr>
        <a:xfrm>
          <a:off x="2522" y="1464977"/>
          <a:ext cx="2531045" cy="2531045"/>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39292" tIns="26670" rIns="139292" bIns="26670" numCol="1" spcCol="1270" anchor="ctr" anchorCtr="0">
          <a:noAutofit/>
        </a:bodyPr>
        <a:lstStyle/>
        <a:p>
          <a:pPr lvl="0" algn="ctr" defTabSz="933450">
            <a:lnSpc>
              <a:spcPct val="90000"/>
            </a:lnSpc>
            <a:spcBef>
              <a:spcPct val="0"/>
            </a:spcBef>
            <a:spcAft>
              <a:spcPct val="35000"/>
            </a:spcAft>
          </a:pPr>
          <a:r>
            <a:rPr lang="en-US" sz="2100" kern="1200" dirty="0" smtClean="0"/>
            <a:t>Identify Investigation Goals</a:t>
          </a:r>
          <a:endParaRPr lang="en-US" sz="2100" kern="1200" dirty="0"/>
        </a:p>
      </dsp:txBody>
      <dsp:txXfrm>
        <a:off x="2522" y="1464977"/>
        <a:ext cx="2531045" cy="2531045"/>
      </dsp:txXfrm>
    </dsp:sp>
    <dsp:sp modelId="{72602E07-2DD0-4E23-BC8A-885AFBCED250}">
      <dsp:nvSpPr>
        <dsp:cNvPr id="0" name=""/>
        <dsp:cNvSpPr/>
      </dsp:nvSpPr>
      <dsp:spPr>
        <a:xfrm>
          <a:off x="2027359" y="1464977"/>
          <a:ext cx="2531045" cy="2531045"/>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39292" tIns="26670" rIns="139292" bIns="26670" numCol="1" spcCol="1270" anchor="ctr" anchorCtr="0">
          <a:noAutofit/>
        </a:bodyPr>
        <a:lstStyle/>
        <a:p>
          <a:pPr lvl="0" algn="ctr" defTabSz="933450">
            <a:lnSpc>
              <a:spcPct val="90000"/>
            </a:lnSpc>
            <a:spcBef>
              <a:spcPct val="0"/>
            </a:spcBef>
            <a:spcAft>
              <a:spcPct val="35000"/>
            </a:spcAft>
          </a:pPr>
          <a:r>
            <a:rPr lang="en-US" sz="2100" kern="1200" dirty="0" smtClean="0"/>
            <a:t>Determine Questions to Ask</a:t>
          </a:r>
          <a:endParaRPr lang="en-US" sz="2100" kern="1200" dirty="0"/>
        </a:p>
      </dsp:txBody>
      <dsp:txXfrm>
        <a:off x="2027359" y="1464977"/>
        <a:ext cx="2531045" cy="2531045"/>
      </dsp:txXfrm>
    </dsp:sp>
    <dsp:sp modelId="{CAFE9CBC-6B11-4208-8A5E-23F005128C98}">
      <dsp:nvSpPr>
        <dsp:cNvPr id="0" name=""/>
        <dsp:cNvSpPr/>
      </dsp:nvSpPr>
      <dsp:spPr>
        <a:xfrm>
          <a:off x="4052195" y="1464977"/>
          <a:ext cx="2531045" cy="2531045"/>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39292" tIns="26670" rIns="139292" bIns="26670" numCol="1" spcCol="1270" anchor="ctr" anchorCtr="0">
          <a:noAutofit/>
        </a:bodyPr>
        <a:lstStyle/>
        <a:p>
          <a:pPr lvl="0" algn="ctr" defTabSz="933450">
            <a:lnSpc>
              <a:spcPct val="90000"/>
            </a:lnSpc>
            <a:spcBef>
              <a:spcPct val="0"/>
            </a:spcBef>
            <a:spcAft>
              <a:spcPct val="35000"/>
            </a:spcAft>
          </a:pPr>
          <a:r>
            <a:rPr lang="en-US" sz="2100" kern="1200" dirty="0" smtClean="0"/>
            <a:t>Investigate Complaint</a:t>
          </a:r>
          <a:endParaRPr lang="en-US" sz="2100" kern="1200" dirty="0"/>
        </a:p>
      </dsp:txBody>
      <dsp:txXfrm>
        <a:off x="4052195" y="1464977"/>
        <a:ext cx="2531045" cy="2531045"/>
      </dsp:txXfrm>
    </dsp:sp>
    <dsp:sp modelId="{5014CCC4-F533-451A-A36A-E41E1BED6017}">
      <dsp:nvSpPr>
        <dsp:cNvPr id="0" name=""/>
        <dsp:cNvSpPr/>
      </dsp:nvSpPr>
      <dsp:spPr>
        <a:xfrm>
          <a:off x="6077031" y="1464977"/>
          <a:ext cx="2531045" cy="2531045"/>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39292" tIns="26670" rIns="139292" bIns="26670" numCol="1" spcCol="1270" anchor="ctr" anchorCtr="0">
          <a:noAutofit/>
        </a:bodyPr>
        <a:lstStyle/>
        <a:p>
          <a:pPr lvl="0" algn="ctr" defTabSz="933450">
            <a:lnSpc>
              <a:spcPct val="90000"/>
            </a:lnSpc>
            <a:spcBef>
              <a:spcPct val="0"/>
            </a:spcBef>
            <a:spcAft>
              <a:spcPct val="35000"/>
            </a:spcAft>
          </a:pPr>
          <a:r>
            <a:rPr lang="en-US" sz="2100" kern="1200" dirty="0" smtClean="0"/>
            <a:t>Complete Investigation</a:t>
          </a:r>
          <a:endParaRPr lang="en-US" sz="2100" kern="1200" dirty="0"/>
        </a:p>
      </dsp:txBody>
      <dsp:txXfrm>
        <a:off x="6077031" y="1464977"/>
        <a:ext cx="2531045" cy="2531045"/>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A4F1C04-FC6D-4F29-ADE5-17393C93C203}">
      <dsp:nvSpPr>
        <dsp:cNvPr id="0" name=""/>
        <dsp:cNvSpPr/>
      </dsp:nvSpPr>
      <dsp:spPr>
        <a:xfrm>
          <a:off x="1540" y="0"/>
          <a:ext cx="1545505" cy="1545505"/>
        </a:xfrm>
        <a:prstGeom prst="ellipse">
          <a:avLst/>
        </a:prstGeom>
        <a:solidFill>
          <a:srgbClr val="3AD204">
            <a:alpha val="50000"/>
          </a:srgb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85054" tIns="15240" rIns="85054" bIns="15240" numCol="1" spcCol="1270" anchor="ctr" anchorCtr="0">
          <a:noAutofit/>
        </a:bodyPr>
        <a:lstStyle/>
        <a:p>
          <a:pPr lvl="0" algn="ctr" defTabSz="533400">
            <a:lnSpc>
              <a:spcPct val="90000"/>
            </a:lnSpc>
            <a:spcBef>
              <a:spcPct val="0"/>
            </a:spcBef>
            <a:spcAft>
              <a:spcPct val="35000"/>
            </a:spcAft>
          </a:pPr>
          <a:r>
            <a:rPr lang="en-US" sz="1200" kern="1200" dirty="0" smtClean="0"/>
            <a:t>Identify Investigation Goals</a:t>
          </a:r>
          <a:endParaRPr lang="en-US" sz="1200" kern="1200" dirty="0"/>
        </a:p>
      </dsp:txBody>
      <dsp:txXfrm>
        <a:off x="1540" y="0"/>
        <a:ext cx="1545505" cy="1545505"/>
      </dsp:txXfrm>
    </dsp:sp>
    <dsp:sp modelId="{72602E07-2DD0-4E23-BC8A-885AFBCED250}">
      <dsp:nvSpPr>
        <dsp:cNvPr id="0" name=""/>
        <dsp:cNvSpPr/>
      </dsp:nvSpPr>
      <dsp:spPr>
        <a:xfrm>
          <a:off x="1237944" y="14647"/>
          <a:ext cx="1545505" cy="1545505"/>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85054" tIns="15240" rIns="85054" bIns="15240" numCol="1" spcCol="1270" anchor="ctr" anchorCtr="0">
          <a:noAutofit/>
        </a:bodyPr>
        <a:lstStyle/>
        <a:p>
          <a:pPr lvl="0" algn="ctr" defTabSz="533400">
            <a:lnSpc>
              <a:spcPct val="90000"/>
            </a:lnSpc>
            <a:spcBef>
              <a:spcPct val="0"/>
            </a:spcBef>
            <a:spcAft>
              <a:spcPct val="35000"/>
            </a:spcAft>
          </a:pPr>
          <a:r>
            <a:rPr lang="en-US" sz="1200" kern="1200" dirty="0" smtClean="0"/>
            <a:t>Determine Questions to Ask</a:t>
          </a:r>
          <a:endParaRPr lang="en-US" sz="1200" kern="1200" dirty="0"/>
        </a:p>
      </dsp:txBody>
      <dsp:txXfrm>
        <a:off x="1237944" y="14647"/>
        <a:ext cx="1545505" cy="1545505"/>
      </dsp:txXfrm>
    </dsp:sp>
    <dsp:sp modelId="{CAFE9CBC-6B11-4208-8A5E-23F005128C98}">
      <dsp:nvSpPr>
        <dsp:cNvPr id="0" name=""/>
        <dsp:cNvSpPr/>
      </dsp:nvSpPr>
      <dsp:spPr>
        <a:xfrm>
          <a:off x="2474349" y="14647"/>
          <a:ext cx="1545505" cy="1545505"/>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85054" tIns="15240" rIns="85054" bIns="15240" numCol="1" spcCol="1270" anchor="ctr" anchorCtr="0">
          <a:noAutofit/>
        </a:bodyPr>
        <a:lstStyle/>
        <a:p>
          <a:pPr lvl="0" algn="ctr" defTabSz="533400">
            <a:lnSpc>
              <a:spcPct val="90000"/>
            </a:lnSpc>
            <a:spcBef>
              <a:spcPct val="0"/>
            </a:spcBef>
            <a:spcAft>
              <a:spcPct val="35000"/>
            </a:spcAft>
          </a:pPr>
          <a:r>
            <a:rPr lang="en-US" sz="1200" kern="1200" dirty="0" smtClean="0"/>
            <a:t>Investigate Complaint</a:t>
          </a:r>
          <a:endParaRPr lang="en-US" sz="1200" kern="1200" dirty="0"/>
        </a:p>
      </dsp:txBody>
      <dsp:txXfrm>
        <a:off x="2474349" y="14647"/>
        <a:ext cx="1545505" cy="1545505"/>
      </dsp:txXfrm>
    </dsp:sp>
    <dsp:sp modelId="{5014CCC4-F533-451A-A36A-E41E1BED6017}">
      <dsp:nvSpPr>
        <dsp:cNvPr id="0" name=""/>
        <dsp:cNvSpPr/>
      </dsp:nvSpPr>
      <dsp:spPr>
        <a:xfrm>
          <a:off x="3710753" y="14647"/>
          <a:ext cx="1545505" cy="1545505"/>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85054" tIns="15240" rIns="85054" bIns="15240" numCol="1" spcCol="1270" anchor="ctr" anchorCtr="0">
          <a:noAutofit/>
        </a:bodyPr>
        <a:lstStyle/>
        <a:p>
          <a:pPr lvl="0" algn="ctr" defTabSz="533400">
            <a:lnSpc>
              <a:spcPct val="90000"/>
            </a:lnSpc>
            <a:spcBef>
              <a:spcPct val="0"/>
            </a:spcBef>
            <a:spcAft>
              <a:spcPct val="35000"/>
            </a:spcAft>
          </a:pPr>
          <a:r>
            <a:rPr lang="en-US" sz="1200" kern="1200" dirty="0" smtClean="0"/>
            <a:t>Complete Investigation</a:t>
          </a:r>
          <a:endParaRPr lang="en-US" sz="1200" kern="1200" dirty="0"/>
        </a:p>
      </dsp:txBody>
      <dsp:txXfrm>
        <a:off x="3710753" y="14647"/>
        <a:ext cx="1545505" cy="1545505"/>
      </dsp:txXfrm>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A4F1C04-FC6D-4F29-ADE5-17393C93C203}">
      <dsp:nvSpPr>
        <dsp:cNvPr id="0" name=""/>
        <dsp:cNvSpPr/>
      </dsp:nvSpPr>
      <dsp:spPr>
        <a:xfrm>
          <a:off x="1540" y="14647"/>
          <a:ext cx="1545505" cy="1545505"/>
        </a:xfrm>
        <a:prstGeom prst="ellipse">
          <a:avLst/>
        </a:prstGeom>
        <a:solidFill>
          <a:schemeClr val="accent1">
            <a:alpha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85054" tIns="15240" rIns="85054" bIns="15240" numCol="1" spcCol="1270" anchor="ctr" anchorCtr="0">
          <a:noAutofit/>
        </a:bodyPr>
        <a:lstStyle/>
        <a:p>
          <a:pPr lvl="0" algn="ctr" defTabSz="533400">
            <a:lnSpc>
              <a:spcPct val="90000"/>
            </a:lnSpc>
            <a:spcBef>
              <a:spcPct val="0"/>
            </a:spcBef>
            <a:spcAft>
              <a:spcPct val="35000"/>
            </a:spcAft>
          </a:pPr>
          <a:r>
            <a:rPr lang="en-US" sz="1200" kern="1200" dirty="0" smtClean="0"/>
            <a:t>Identify Investigation Goals</a:t>
          </a:r>
          <a:endParaRPr lang="en-US" sz="1200" kern="1200" dirty="0"/>
        </a:p>
      </dsp:txBody>
      <dsp:txXfrm>
        <a:off x="1540" y="14647"/>
        <a:ext cx="1545505" cy="1545505"/>
      </dsp:txXfrm>
    </dsp:sp>
    <dsp:sp modelId="{72602E07-2DD0-4E23-BC8A-885AFBCED250}">
      <dsp:nvSpPr>
        <dsp:cNvPr id="0" name=""/>
        <dsp:cNvSpPr/>
      </dsp:nvSpPr>
      <dsp:spPr>
        <a:xfrm>
          <a:off x="1237944" y="14647"/>
          <a:ext cx="1545505" cy="1545505"/>
        </a:xfrm>
        <a:prstGeom prst="ellipse">
          <a:avLst/>
        </a:prstGeom>
        <a:solidFill>
          <a:srgbClr val="3AD204">
            <a:alpha val="50000"/>
          </a:srgb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85054" tIns="15240" rIns="85054" bIns="15240" numCol="1" spcCol="1270" anchor="ctr" anchorCtr="0">
          <a:noAutofit/>
        </a:bodyPr>
        <a:lstStyle/>
        <a:p>
          <a:pPr lvl="0" algn="ctr" defTabSz="533400">
            <a:lnSpc>
              <a:spcPct val="90000"/>
            </a:lnSpc>
            <a:spcBef>
              <a:spcPct val="0"/>
            </a:spcBef>
            <a:spcAft>
              <a:spcPct val="35000"/>
            </a:spcAft>
          </a:pPr>
          <a:r>
            <a:rPr lang="en-US" sz="1200" kern="1200" dirty="0" smtClean="0"/>
            <a:t>Determine Questions to Ask</a:t>
          </a:r>
          <a:endParaRPr lang="en-US" sz="1200" kern="1200" dirty="0"/>
        </a:p>
      </dsp:txBody>
      <dsp:txXfrm>
        <a:off x="1237944" y="14647"/>
        <a:ext cx="1545505" cy="1545505"/>
      </dsp:txXfrm>
    </dsp:sp>
    <dsp:sp modelId="{CAFE9CBC-6B11-4208-8A5E-23F005128C98}">
      <dsp:nvSpPr>
        <dsp:cNvPr id="0" name=""/>
        <dsp:cNvSpPr/>
      </dsp:nvSpPr>
      <dsp:spPr>
        <a:xfrm>
          <a:off x="2474349" y="14647"/>
          <a:ext cx="1545505" cy="1545505"/>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85054" tIns="15240" rIns="85054" bIns="15240" numCol="1" spcCol="1270" anchor="ctr" anchorCtr="0">
          <a:noAutofit/>
        </a:bodyPr>
        <a:lstStyle/>
        <a:p>
          <a:pPr lvl="0" algn="ctr" defTabSz="533400">
            <a:lnSpc>
              <a:spcPct val="90000"/>
            </a:lnSpc>
            <a:spcBef>
              <a:spcPct val="0"/>
            </a:spcBef>
            <a:spcAft>
              <a:spcPct val="35000"/>
            </a:spcAft>
          </a:pPr>
          <a:r>
            <a:rPr lang="en-US" sz="1200" kern="1200" dirty="0" smtClean="0"/>
            <a:t>Investigate Complaint</a:t>
          </a:r>
          <a:endParaRPr lang="en-US" sz="1200" kern="1200" dirty="0"/>
        </a:p>
      </dsp:txBody>
      <dsp:txXfrm>
        <a:off x="2474349" y="14647"/>
        <a:ext cx="1545505" cy="1545505"/>
      </dsp:txXfrm>
    </dsp:sp>
    <dsp:sp modelId="{5014CCC4-F533-451A-A36A-E41E1BED6017}">
      <dsp:nvSpPr>
        <dsp:cNvPr id="0" name=""/>
        <dsp:cNvSpPr/>
      </dsp:nvSpPr>
      <dsp:spPr>
        <a:xfrm>
          <a:off x="3710753" y="14647"/>
          <a:ext cx="1545505" cy="1545505"/>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85054" tIns="15240" rIns="85054" bIns="15240" numCol="1" spcCol="1270" anchor="ctr" anchorCtr="0">
          <a:noAutofit/>
        </a:bodyPr>
        <a:lstStyle/>
        <a:p>
          <a:pPr lvl="0" algn="ctr" defTabSz="533400">
            <a:lnSpc>
              <a:spcPct val="90000"/>
            </a:lnSpc>
            <a:spcBef>
              <a:spcPct val="0"/>
            </a:spcBef>
            <a:spcAft>
              <a:spcPct val="35000"/>
            </a:spcAft>
          </a:pPr>
          <a:r>
            <a:rPr lang="en-US" sz="1200" kern="1200" dirty="0" smtClean="0"/>
            <a:t>Complete Investigation</a:t>
          </a:r>
          <a:endParaRPr lang="en-US" sz="1200" kern="1200" dirty="0"/>
        </a:p>
      </dsp:txBody>
      <dsp:txXfrm>
        <a:off x="3710753" y="14647"/>
        <a:ext cx="1545505" cy="1545505"/>
      </dsp:txXfrm>
    </dsp:sp>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A4F1C04-FC6D-4F29-ADE5-17393C93C203}">
      <dsp:nvSpPr>
        <dsp:cNvPr id="0" name=""/>
        <dsp:cNvSpPr/>
      </dsp:nvSpPr>
      <dsp:spPr>
        <a:xfrm>
          <a:off x="1540" y="14647"/>
          <a:ext cx="1545505" cy="1545505"/>
        </a:xfrm>
        <a:prstGeom prst="ellipse">
          <a:avLst/>
        </a:prstGeom>
        <a:solidFill>
          <a:schemeClr val="accent1">
            <a:alpha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85054" tIns="15240" rIns="85054" bIns="15240" numCol="1" spcCol="1270" anchor="ctr" anchorCtr="0">
          <a:noAutofit/>
        </a:bodyPr>
        <a:lstStyle/>
        <a:p>
          <a:pPr lvl="0" algn="ctr" defTabSz="533400">
            <a:lnSpc>
              <a:spcPct val="90000"/>
            </a:lnSpc>
            <a:spcBef>
              <a:spcPct val="0"/>
            </a:spcBef>
            <a:spcAft>
              <a:spcPct val="35000"/>
            </a:spcAft>
          </a:pPr>
          <a:r>
            <a:rPr lang="en-US" sz="1200" kern="1200" dirty="0" smtClean="0"/>
            <a:t>Identify Investigation Goals</a:t>
          </a:r>
          <a:endParaRPr lang="en-US" sz="1200" kern="1200" dirty="0"/>
        </a:p>
      </dsp:txBody>
      <dsp:txXfrm>
        <a:off x="1540" y="14647"/>
        <a:ext cx="1545505" cy="1545505"/>
      </dsp:txXfrm>
    </dsp:sp>
    <dsp:sp modelId="{72602E07-2DD0-4E23-BC8A-885AFBCED250}">
      <dsp:nvSpPr>
        <dsp:cNvPr id="0" name=""/>
        <dsp:cNvSpPr/>
      </dsp:nvSpPr>
      <dsp:spPr>
        <a:xfrm>
          <a:off x="1237944" y="14647"/>
          <a:ext cx="1545505" cy="1545505"/>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85054" tIns="15240" rIns="85054" bIns="15240" numCol="1" spcCol="1270" anchor="ctr" anchorCtr="0">
          <a:noAutofit/>
        </a:bodyPr>
        <a:lstStyle/>
        <a:p>
          <a:pPr lvl="0" algn="ctr" defTabSz="533400">
            <a:lnSpc>
              <a:spcPct val="90000"/>
            </a:lnSpc>
            <a:spcBef>
              <a:spcPct val="0"/>
            </a:spcBef>
            <a:spcAft>
              <a:spcPct val="35000"/>
            </a:spcAft>
          </a:pPr>
          <a:r>
            <a:rPr lang="en-US" sz="1200" kern="1200" dirty="0" smtClean="0"/>
            <a:t>Determine Questions to Ask</a:t>
          </a:r>
          <a:endParaRPr lang="en-US" sz="1200" kern="1200" dirty="0"/>
        </a:p>
      </dsp:txBody>
      <dsp:txXfrm>
        <a:off x="1237944" y="14647"/>
        <a:ext cx="1545505" cy="1545505"/>
      </dsp:txXfrm>
    </dsp:sp>
    <dsp:sp modelId="{CAFE9CBC-6B11-4208-8A5E-23F005128C98}">
      <dsp:nvSpPr>
        <dsp:cNvPr id="0" name=""/>
        <dsp:cNvSpPr/>
      </dsp:nvSpPr>
      <dsp:spPr>
        <a:xfrm>
          <a:off x="2474349" y="14647"/>
          <a:ext cx="1545505" cy="1545505"/>
        </a:xfrm>
        <a:prstGeom prst="ellipse">
          <a:avLst/>
        </a:prstGeom>
        <a:solidFill>
          <a:srgbClr val="3AD204">
            <a:alpha val="50000"/>
          </a:srgb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85054" tIns="15240" rIns="85054" bIns="15240" numCol="1" spcCol="1270" anchor="ctr" anchorCtr="0">
          <a:noAutofit/>
        </a:bodyPr>
        <a:lstStyle/>
        <a:p>
          <a:pPr lvl="0" algn="ctr" defTabSz="533400">
            <a:lnSpc>
              <a:spcPct val="90000"/>
            </a:lnSpc>
            <a:spcBef>
              <a:spcPct val="0"/>
            </a:spcBef>
            <a:spcAft>
              <a:spcPct val="35000"/>
            </a:spcAft>
          </a:pPr>
          <a:r>
            <a:rPr lang="en-US" sz="1200" kern="1200" dirty="0" smtClean="0"/>
            <a:t>Investigate Complaint</a:t>
          </a:r>
          <a:endParaRPr lang="en-US" sz="1200" kern="1200" dirty="0"/>
        </a:p>
      </dsp:txBody>
      <dsp:txXfrm>
        <a:off x="2474349" y="14647"/>
        <a:ext cx="1545505" cy="1545505"/>
      </dsp:txXfrm>
    </dsp:sp>
    <dsp:sp modelId="{5014CCC4-F533-451A-A36A-E41E1BED6017}">
      <dsp:nvSpPr>
        <dsp:cNvPr id="0" name=""/>
        <dsp:cNvSpPr/>
      </dsp:nvSpPr>
      <dsp:spPr>
        <a:xfrm>
          <a:off x="3710753" y="14647"/>
          <a:ext cx="1545505" cy="1545505"/>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85054" tIns="15240" rIns="85054" bIns="15240" numCol="1" spcCol="1270" anchor="ctr" anchorCtr="0">
          <a:noAutofit/>
        </a:bodyPr>
        <a:lstStyle/>
        <a:p>
          <a:pPr lvl="0" algn="ctr" defTabSz="533400">
            <a:lnSpc>
              <a:spcPct val="90000"/>
            </a:lnSpc>
            <a:spcBef>
              <a:spcPct val="0"/>
            </a:spcBef>
            <a:spcAft>
              <a:spcPct val="35000"/>
            </a:spcAft>
          </a:pPr>
          <a:r>
            <a:rPr lang="en-US" sz="1200" kern="1200" dirty="0" smtClean="0"/>
            <a:t>Complete Investigation</a:t>
          </a:r>
          <a:endParaRPr lang="en-US" sz="1200" kern="1200" dirty="0"/>
        </a:p>
      </dsp:txBody>
      <dsp:txXfrm>
        <a:off x="3710753" y="14647"/>
        <a:ext cx="1545505" cy="1545505"/>
      </dsp:txXfrm>
    </dsp:sp>
  </dsp:spTree>
</dsp:drawing>
</file>

<file path=ppt/diagrams/drawing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A4F1C04-FC6D-4F29-ADE5-17393C93C203}">
      <dsp:nvSpPr>
        <dsp:cNvPr id="0" name=""/>
        <dsp:cNvSpPr/>
      </dsp:nvSpPr>
      <dsp:spPr>
        <a:xfrm>
          <a:off x="1540" y="14647"/>
          <a:ext cx="1545505" cy="1545505"/>
        </a:xfrm>
        <a:prstGeom prst="ellipse">
          <a:avLst/>
        </a:prstGeom>
        <a:solidFill>
          <a:schemeClr val="accent1">
            <a:alpha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85054" tIns="15240" rIns="85054" bIns="15240" numCol="1" spcCol="1270" anchor="ctr" anchorCtr="0">
          <a:noAutofit/>
        </a:bodyPr>
        <a:lstStyle/>
        <a:p>
          <a:pPr lvl="0" algn="ctr" defTabSz="533400">
            <a:lnSpc>
              <a:spcPct val="90000"/>
            </a:lnSpc>
            <a:spcBef>
              <a:spcPct val="0"/>
            </a:spcBef>
            <a:spcAft>
              <a:spcPct val="35000"/>
            </a:spcAft>
          </a:pPr>
          <a:r>
            <a:rPr lang="en-US" sz="1200" kern="1200" dirty="0" smtClean="0"/>
            <a:t>Identify Investigation Goals</a:t>
          </a:r>
          <a:endParaRPr lang="en-US" sz="1200" kern="1200" dirty="0"/>
        </a:p>
      </dsp:txBody>
      <dsp:txXfrm>
        <a:off x="1540" y="14647"/>
        <a:ext cx="1545505" cy="1545505"/>
      </dsp:txXfrm>
    </dsp:sp>
    <dsp:sp modelId="{72602E07-2DD0-4E23-BC8A-885AFBCED250}">
      <dsp:nvSpPr>
        <dsp:cNvPr id="0" name=""/>
        <dsp:cNvSpPr/>
      </dsp:nvSpPr>
      <dsp:spPr>
        <a:xfrm>
          <a:off x="1237944" y="14647"/>
          <a:ext cx="1545505" cy="1545505"/>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85054" tIns="15240" rIns="85054" bIns="15240" numCol="1" spcCol="1270" anchor="ctr" anchorCtr="0">
          <a:noAutofit/>
        </a:bodyPr>
        <a:lstStyle/>
        <a:p>
          <a:pPr lvl="0" algn="ctr" defTabSz="533400">
            <a:lnSpc>
              <a:spcPct val="90000"/>
            </a:lnSpc>
            <a:spcBef>
              <a:spcPct val="0"/>
            </a:spcBef>
            <a:spcAft>
              <a:spcPct val="35000"/>
            </a:spcAft>
          </a:pPr>
          <a:r>
            <a:rPr lang="en-US" sz="1200" kern="1200" dirty="0" smtClean="0"/>
            <a:t>Determine Questions to Ask</a:t>
          </a:r>
          <a:endParaRPr lang="en-US" sz="1200" kern="1200" dirty="0"/>
        </a:p>
      </dsp:txBody>
      <dsp:txXfrm>
        <a:off x="1237944" y="14647"/>
        <a:ext cx="1545505" cy="1545505"/>
      </dsp:txXfrm>
    </dsp:sp>
    <dsp:sp modelId="{CAFE9CBC-6B11-4208-8A5E-23F005128C98}">
      <dsp:nvSpPr>
        <dsp:cNvPr id="0" name=""/>
        <dsp:cNvSpPr/>
      </dsp:nvSpPr>
      <dsp:spPr>
        <a:xfrm>
          <a:off x="2474349" y="14647"/>
          <a:ext cx="1545505" cy="1545505"/>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85054" tIns="15240" rIns="85054" bIns="15240" numCol="1" spcCol="1270" anchor="ctr" anchorCtr="0">
          <a:noAutofit/>
        </a:bodyPr>
        <a:lstStyle/>
        <a:p>
          <a:pPr lvl="0" algn="ctr" defTabSz="533400">
            <a:lnSpc>
              <a:spcPct val="90000"/>
            </a:lnSpc>
            <a:spcBef>
              <a:spcPct val="0"/>
            </a:spcBef>
            <a:spcAft>
              <a:spcPct val="35000"/>
            </a:spcAft>
          </a:pPr>
          <a:r>
            <a:rPr lang="en-US" sz="1200" kern="1200" dirty="0" smtClean="0"/>
            <a:t>Investigate Complaint</a:t>
          </a:r>
          <a:endParaRPr lang="en-US" sz="1200" kern="1200" dirty="0"/>
        </a:p>
      </dsp:txBody>
      <dsp:txXfrm>
        <a:off x="2474349" y="14647"/>
        <a:ext cx="1545505" cy="1545505"/>
      </dsp:txXfrm>
    </dsp:sp>
    <dsp:sp modelId="{5014CCC4-F533-451A-A36A-E41E1BED6017}">
      <dsp:nvSpPr>
        <dsp:cNvPr id="0" name=""/>
        <dsp:cNvSpPr/>
      </dsp:nvSpPr>
      <dsp:spPr>
        <a:xfrm>
          <a:off x="3710753" y="14647"/>
          <a:ext cx="1545505" cy="1545505"/>
        </a:xfrm>
        <a:prstGeom prst="ellipse">
          <a:avLst/>
        </a:prstGeom>
        <a:solidFill>
          <a:srgbClr val="3AD204">
            <a:alpha val="50000"/>
          </a:srgb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85054" tIns="15240" rIns="85054" bIns="15240" numCol="1" spcCol="1270" anchor="ctr" anchorCtr="0">
          <a:noAutofit/>
        </a:bodyPr>
        <a:lstStyle/>
        <a:p>
          <a:pPr lvl="0" algn="ctr" defTabSz="533400">
            <a:lnSpc>
              <a:spcPct val="90000"/>
            </a:lnSpc>
            <a:spcBef>
              <a:spcPct val="0"/>
            </a:spcBef>
            <a:spcAft>
              <a:spcPct val="35000"/>
            </a:spcAft>
          </a:pPr>
          <a:r>
            <a:rPr lang="en-US" sz="1200" kern="1200" dirty="0" smtClean="0"/>
            <a:t>Complete Investigation</a:t>
          </a:r>
          <a:endParaRPr lang="en-US" sz="1200" kern="1200" dirty="0"/>
        </a:p>
      </dsp:txBody>
      <dsp:txXfrm>
        <a:off x="3710753" y="14647"/>
        <a:ext cx="1545505" cy="1545505"/>
      </dsp:txXfrm>
    </dsp:sp>
  </dsp:spTree>
</dsp:drawing>
</file>

<file path=ppt/diagrams/drawing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2F60FF1-26BB-4724-B910-F37ADD8FDAE1}">
      <dsp:nvSpPr>
        <dsp:cNvPr id="0" name=""/>
        <dsp:cNvSpPr/>
      </dsp:nvSpPr>
      <dsp:spPr>
        <a:xfrm>
          <a:off x="309880" y="0"/>
          <a:ext cx="8371840" cy="5232400"/>
        </a:xfrm>
        <a:prstGeom prst="swooshArrow">
          <a:avLst>
            <a:gd name="adj1" fmla="val 25000"/>
            <a:gd name="adj2" fmla="val 2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9D327B9-B956-4ACF-B493-FCE932AF8FED}">
      <dsp:nvSpPr>
        <dsp:cNvPr id="0" name=""/>
        <dsp:cNvSpPr/>
      </dsp:nvSpPr>
      <dsp:spPr>
        <a:xfrm>
          <a:off x="1373103" y="3611402"/>
          <a:ext cx="217667" cy="217667"/>
        </a:xfrm>
        <a:prstGeom prst="ellipse">
          <a:avLst/>
        </a:prstGeom>
        <a:solidFill>
          <a:srgbClr val="3AD204"/>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BBA503A-BCF0-42DC-86D4-29A9516261EC}">
      <dsp:nvSpPr>
        <dsp:cNvPr id="0" name=""/>
        <dsp:cNvSpPr/>
      </dsp:nvSpPr>
      <dsp:spPr>
        <a:xfrm>
          <a:off x="1439345" y="3720236"/>
          <a:ext cx="3208859" cy="15121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5338" tIns="0" rIns="0" bIns="0" numCol="1" spcCol="1270" anchor="t" anchorCtr="0">
          <a:noAutofit/>
        </a:bodyPr>
        <a:lstStyle/>
        <a:p>
          <a:pPr lvl="0" algn="l" defTabSz="2222500">
            <a:lnSpc>
              <a:spcPct val="90000"/>
            </a:lnSpc>
            <a:spcBef>
              <a:spcPct val="0"/>
            </a:spcBef>
            <a:spcAft>
              <a:spcPct val="35000"/>
            </a:spcAft>
          </a:pPr>
          <a:r>
            <a:rPr lang="en-US" sz="5000" kern="1200" dirty="0" smtClean="0"/>
            <a:t>Document</a:t>
          </a:r>
          <a:endParaRPr lang="en-US" sz="5000" kern="1200" dirty="0"/>
        </a:p>
      </dsp:txBody>
      <dsp:txXfrm>
        <a:off x="1439345" y="3720236"/>
        <a:ext cx="3208859" cy="1512163"/>
      </dsp:txXfrm>
    </dsp:sp>
    <dsp:sp modelId="{7B8B2437-E08C-4D12-A03B-8E04D3979CF2}">
      <dsp:nvSpPr>
        <dsp:cNvPr id="0" name=""/>
        <dsp:cNvSpPr/>
      </dsp:nvSpPr>
      <dsp:spPr>
        <a:xfrm>
          <a:off x="3294440" y="2265425"/>
          <a:ext cx="393476" cy="393476"/>
        </a:xfrm>
        <a:prstGeom prst="ellipse">
          <a:avLst/>
        </a:prstGeom>
        <a:solidFill>
          <a:srgbClr val="3AD204"/>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CB45B0B-5367-4210-91E2-6070C02F6965}">
      <dsp:nvSpPr>
        <dsp:cNvPr id="0" name=""/>
        <dsp:cNvSpPr/>
      </dsp:nvSpPr>
      <dsp:spPr>
        <a:xfrm>
          <a:off x="3448814" y="2462187"/>
          <a:ext cx="3305262" cy="11700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8495" tIns="0" rIns="0" bIns="0" numCol="1" spcCol="1270" anchor="t" anchorCtr="0">
          <a:noAutofit/>
        </a:bodyPr>
        <a:lstStyle/>
        <a:p>
          <a:pPr lvl="0" algn="l" defTabSz="2178050">
            <a:lnSpc>
              <a:spcPct val="90000"/>
            </a:lnSpc>
            <a:spcBef>
              <a:spcPct val="0"/>
            </a:spcBef>
            <a:spcAft>
              <a:spcPct val="35000"/>
            </a:spcAft>
          </a:pPr>
          <a:r>
            <a:rPr lang="en-US" sz="4900" kern="1200" dirty="0" smtClean="0"/>
            <a:t>Document</a:t>
          </a:r>
          <a:endParaRPr lang="en-US" sz="4900" kern="1200" dirty="0"/>
        </a:p>
      </dsp:txBody>
      <dsp:txXfrm>
        <a:off x="3448814" y="2462187"/>
        <a:ext cx="3305262" cy="1170023"/>
      </dsp:txXfrm>
    </dsp:sp>
    <dsp:sp modelId="{CC6AEA2A-B421-432B-838D-254350A1B3ED}">
      <dsp:nvSpPr>
        <dsp:cNvPr id="0" name=""/>
        <dsp:cNvSpPr/>
      </dsp:nvSpPr>
      <dsp:spPr>
        <a:xfrm>
          <a:off x="5486401" y="1323797"/>
          <a:ext cx="544169" cy="544169"/>
        </a:xfrm>
        <a:prstGeom prst="ellipse">
          <a:avLst/>
        </a:prstGeom>
        <a:solidFill>
          <a:srgbClr val="3AD204"/>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9B8909C-98BC-4DCA-AD9C-298F9820FFB1}">
      <dsp:nvSpPr>
        <dsp:cNvPr id="0" name=""/>
        <dsp:cNvSpPr/>
      </dsp:nvSpPr>
      <dsp:spPr>
        <a:xfrm>
          <a:off x="5686337" y="1595881"/>
          <a:ext cx="3305262" cy="36365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8344" tIns="0" rIns="0" bIns="0" numCol="1" spcCol="1270" anchor="t" anchorCtr="0">
          <a:noAutofit/>
        </a:bodyPr>
        <a:lstStyle/>
        <a:p>
          <a:pPr lvl="0" algn="l" defTabSz="2133600">
            <a:lnSpc>
              <a:spcPct val="90000"/>
            </a:lnSpc>
            <a:spcBef>
              <a:spcPct val="0"/>
            </a:spcBef>
            <a:spcAft>
              <a:spcPct val="35000"/>
            </a:spcAft>
          </a:pPr>
          <a:r>
            <a:rPr lang="en-US" sz="4800" kern="1200" dirty="0" smtClean="0"/>
            <a:t>Document</a:t>
          </a:r>
          <a:endParaRPr lang="en-US" sz="4800" kern="1200" dirty="0"/>
        </a:p>
      </dsp:txBody>
      <dsp:txXfrm>
        <a:off x="5686337" y="1595881"/>
        <a:ext cx="3305262" cy="3636518"/>
      </dsp:txXfrm>
    </dsp:sp>
  </dsp:spTree>
</dsp:drawing>
</file>

<file path=ppt/diagrams/layout1.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050" cy="469900"/>
          </a:xfrm>
          <a:prstGeom prst="rect">
            <a:avLst/>
          </a:prstGeom>
        </p:spPr>
        <p:txBody>
          <a:bodyPr vert="horz" lIns="94055" tIns="47028" rIns="94055" bIns="47028"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idx="1"/>
          </p:nvPr>
        </p:nvSpPr>
        <p:spPr>
          <a:xfrm>
            <a:off x="4008438" y="0"/>
            <a:ext cx="3067050" cy="469900"/>
          </a:xfrm>
          <a:prstGeom prst="rect">
            <a:avLst/>
          </a:prstGeom>
        </p:spPr>
        <p:txBody>
          <a:bodyPr vert="horz" lIns="94055" tIns="47028" rIns="94055" bIns="47028" rtlCol="0"/>
          <a:lstStyle>
            <a:lvl1pPr algn="r" fontAlgn="auto">
              <a:spcBef>
                <a:spcPts val="0"/>
              </a:spcBef>
              <a:spcAft>
                <a:spcPts val="0"/>
              </a:spcAft>
              <a:defRPr sz="1200" smtClean="0">
                <a:latin typeface="+mn-lt"/>
                <a:cs typeface="+mn-cs"/>
              </a:defRPr>
            </a:lvl1pPr>
          </a:lstStyle>
          <a:p>
            <a:pPr>
              <a:defRPr/>
            </a:pPr>
            <a:fld id="{E7079466-CE6D-4B7D-8562-9766636B3BA8}" type="datetimeFigureOut">
              <a:rPr lang="en-US"/>
              <a:pPr>
                <a:defRPr/>
              </a:pPr>
              <a:t>8/12/2010</a:t>
            </a:fld>
            <a:endParaRPr lang="en-US" dirty="0"/>
          </a:p>
        </p:txBody>
      </p:sp>
      <p:sp>
        <p:nvSpPr>
          <p:cNvPr id="4" name="Slide Image Placeholder 3"/>
          <p:cNvSpPr>
            <a:spLocks noGrp="1" noRot="1" noChangeAspect="1"/>
          </p:cNvSpPr>
          <p:nvPr>
            <p:ph type="sldImg" idx="2"/>
          </p:nvPr>
        </p:nvSpPr>
        <p:spPr>
          <a:xfrm>
            <a:off x="1192213" y="703263"/>
            <a:ext cx="4692650" cy="3519487"/>
          </a:xfrm>
          <a:prstGeom prst="rect">
            <a:avLst/>
          </a:prstGeom>
          <a:noFill/>
          <a:ln w="12700">
            <a:solidFill>
              <a:prstClr val="black"/>
            </a:solidFill>
          </a:ln>
        </p:spPr>
        <p:txBody>
          <a:bodyPr vert="horz" lIns="94055" tIns="47028" rIns="94055" bIns="47028" rtlCol="0" anchor="ctr"/>
          <a:lstStyle/>
          <a:p>
            <a:pPr lvl="0"/>
            <a:endParaRPr lang="en-US" noProof="0" dirty="0"/>
          </a:p>
        </p:txBody>
      </p:sp>
      <p:sp>
        <p:nvSpPr>
          <p:cNvPr id="5" name="Notes Placeholder 4"/>
          <p:cNvSpPr>
            <a:spLocks noGrp="1"/>
          </p:cNvSpPr>
          <p:nvPr>
            <p:ph type="body" sz="quarter" idx="3"/>
          </p:nvPr>
        </p:nvSpPr>
        <p:spPr>
          <a:xfrm>
            <a:off x="708025" y="4457700"/>
            <a:ext cx="5661025" cy="4222750"/>
          </a:xfrm>
          <a:prstGeom prst="rect">
            <a:avLst/>
          </a:prstGeom>
        </p:spPr>
        <p:txBody>
          <a:bodyPr vert="horz" lIns="94055" tIns="47028" rIns="94055" bIns="47028"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912225"/>
            <a:ext cx="3067050" cy="469900"/>
          </a:xfrm>
          <a:prstGeom prst="rect">
            <a:avLst/>
          </a:prstGeom>
        </p:spPr>
        <p:txBody>
          <a:bodyPr vert="horz" lIns="94055" tIns="47028" rIns="94055" bIns="47028" rtlCol="0" anchor="b"/>
          <a:lstStyle>
            <a:lvl1pPr algn="l" fontAlgn="auto">
              <a:spcBef>
                <a:spcPts val="0"/>
              </a:spcBef>
              <a:spcAft>
                <a:spcPts val="0"/>
              </a:spcAft>
              <a:defRPr sz="120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4008438" y="8912225"/>
            <a:ext cx="3067050" cy="469900"/>
          </a:xfrm>
          <a:prstGeom prst="rect">
            <a:avLst/>
          </a:prstGeom>
        </p:spPr>
        <p:txBody>
          <a:bodyPr vert="horz" lIns="94055" tIns="47028" rIns="94055" bIns="47028" rtlCol="0" anchor="b"/>
          <a:lstStyle>
            <a:lvl1pPr algn="r" fontAlgn="auto">
              <a:spcBef>
                <a:spcPts val="0"/>
              </a:spcBef>
              <a:spcAft>
                <a:spcPts val="0"/>
              </a:spcAft>
              <a:defRPr sz="1200" smtClean="0">
                <a:latin typeface="+mn-lt"/>
                <a:cs typeface="+mn-cs"/>
              </a:defRPr>
            </a:lvl1pPr>
          </a:lstStyle>
          <a:p>
            <a:pPr>
              <a:defRPr/>
            </a:pPr>
            <a:fld id="{9276FFC2-7D7F-4A79-9589-2FE0E4D9F1EE}"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3" Type="http://schemas.openxmlformats.org/officeDocument/2006/relationships/hyperlink" Target="http://humanresources.about.com/od/interviewing/a/interview_quest.htm" TargetMode="External"/><Relationship Id="rId2" Type="http://schemas.openxmlformats.org/officeDocument/2006/relationships/slide" Target="../slides/slide15.xml"/><Relationship Id="rId1" Type="http://schemas.openxmlformats.org/officeDocument/2006/relationships/notesMaster" Target="../notesMasters/notesMaster1.xml"/><Relationship Id="rId5" Type="http://schemas.openxmlformats.org/officeDocument/2006/relationships/hyperlink" Target="http://www.hrworld.com/features/30-interview-questions-111507/" TargetMode="External"/><Relationship Id="rId4" Type="http://schemas.openxmlformats.org/officeDocument/2006/relationships/hyperlink" Target="http://humanresources.about.com/bio/Susan-M-Heathfield-6016.htm" TargetMode="Externa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3" Type="http://schemas.openxmlformats.org/officeDocument/2006/relationships/hyperlink" Target="http://www.dol.gov/whd/minimumwage.htm" TargetMode="External"/><Relationship Id="rId2" Type="http://schemas.openxmlformats.org/officeDocument/2006/relationships/slide" Target="../slides/slide32.xml"/><Relationship Id="rId1" Type="http://schemas.openxmlformats.org/officeDocument/2006/relationships/notesMaster" Target="../notesMasters/notesMaster1.xml"/><Relationship Id="rId4" Type="http://schemas.openxmlformats.org/officeDocument/2006/relationships/hyperlink" Target="http://www.dol.gov/whd/overtime_pay.htm" TargetMode="Externa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bwMode="auto">
          <a:noFill/>
          <a:ln>
            <a:solidFill>
              <a:srgbClr val="000000"/>
            </a:solidFill>
            <a:miter lim="800000"/>
            <a:headEnd/>
            <a:tailEnd/>
          </a:ln>
        </p:spPr>
      </p:sp>
      <p:sp>
        <p:nvSpPr>
          <p:cNvPr id="7270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Facilitator Notes:</a:t>
            </a:r>
          </a:p>
          <a:p>
            <a:pPr>
              <a:spcBef>
                <a:spcPct val="0"/>
              </a:spcBef>
            </a:pPr>
            <a:endParaRPr lang="en-US" dirty="0" smtClean="0"/>
          </a:p>
          <a:p>
            <a:pPr>
              <a:spcBef>
                <a:spcPct val="0"/>
              </a:spcBef>
            </a:pPr>
            <a:r>
              <a:rPr lang="en-US" dirty="0" smtClean="0"/>
              <a:t>This is warm up activity is designed to help participants get to know each other, and provide a focus topic to  help generate discussion around issues that will be discussed during the session.  </a:t>
            </a:r>
          </a:p>
          <a:p>
            <a:pPr>
              <a:spcBef>
                <a:spcPct val="0"/>
              </a:spcBef>
            </a:pPr>
            <a:endParaRPr lang="en-US" dirty="0" smtClean="0"/>
          </a:p>
          <a:p>
            <a:pPr>
              <a:spcBef>
                <a:spcPct val="0"/>
              </a:spcBef>
            </a:pPr>
            <a:r>
              <a:rPr lang="en-US" dirty="0" smtClean="0"/>
              <a:t>Not only does this activity “prime the pump” in terms of helping participants focus on the session’s topics, it also is an Adult Learning Principle best practice.  One way we learn effectively as adults is to share with others what we already know while being able to engage in discussion of new ideas.</a:t>
            </a:r>
          </a:p>
          <a:p>
            <a:pPr>
              <a:spcBef>
                <a:spcPct val="0"/>
              </a:spcBef>
            </a:pPr>
            <a:endParaRPr lang="en-US" dirty="0" smtClean="0"/>
          </a:p>
          <a:p>
            <a:pPr>
              <a:spcBef>
                <a:spcPct val="0"/>
              </a:spcBef>
            </a:pPr>
            <a:r>
              <a:rPr lang="en-US" dirty="0" smtClean="0"/>
              <a:t>Keep this slide displayed during the registration process so its easy to refer to as people enter the workshop room and find a seat.  Have several volunteers from the local HR chapter available to circulate in the room to answer questions and stimulate conversation.  Encourage participants to share best practices and real-life experiences with each other, and to keep brief notes on key ideas to share later in the session.</a:t>
            </a:r>
          </a:p>
          <a:p>
            <a:pPr>
              <a:spcBef>
                <a:spcPct val="0"/>
              </a:spcBef>
            </a:pPr>
            <a:endParaRPr lang="en-US" dirty="0" smtClean="0"/>
          </a:p>
        </p:txBody>
      </p:sp>
      <p:sp>
        <p:nvSpPr>
          <p:cNvPr id="7270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6507C75-BF86-4B23-BEE3-C0E45FB06F2C}" type="slidenum">
              <a:rPr lang="en-US"/>
              <a:pPr fontAlgn="base">
                <a:spcBef>
                  <a:spcPct val="0"/>
                </a:spcBef>
                <a:spcAft>
                  <a:spcPct val="0"/>
                </a:spcAft>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bwMode="auto">
          <a:noFill/>
          <a:ln>
            <a:solidFill>
              <a:srgbClr val="000000"/>
            </a:solidFill>
            <a:miter lim="800000"/>
            <a:headEnd/>
            <a:tailEnd/>
          </a:ln>
        </p:spPr>
      </p:sp>
      <p:sp>
        <p:nvSpPr>
          <p:cNvPr id="8192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Additional resources</a:t>
            </a:r>
          </a:p>
        </p:txBody>
      </p:sp>
      <p:sp>
        <p:nvSpPr>
          <p:cNvPr id="8192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B7C0B38-F27C-41BC-973F-9DB1DA59656A}" type="slidenum">
              <a:rPr lang="en-US"/>
              <a:pPr fontAlgn="base">
                <a:spcBef>
                  <a:spcPct val="0"/>
                </a:spcBef>
                <a:spcAft>
                  <a:spcPct val="0"/>
                </a:spcAft>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bwMode="auto">
          <a:noFill/>
          <a:ln>
            <a:solidFill>
              <a:srgbClr val="000000"/>
            </a:solidFill>
            <a:miter lim="800000"/>
            <a:headEnd/>
            <a:tailEnd/>
          </a:ln>
        </p:spPr>
      </p:sp>
      <p:sp>
        <p:nvSpPr>
          <p:cNvPr id="8294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Resources that focus on small businesses</a:t>
            </a:r>
          </a:p>
          <a:p>
            <a:pPr>
              <a:spcBef>
                <a:spcPct val="0"/>
              </a:spcBef>
            </a:pPr>
            <a:endParaRPr lang="en-US" smtClean="0"/>
          </a:p>
          <a:p>
            <a:pPr>
              <a:spcBef>
                <a:spcPct val="0"/>
              </a:spcBef>
            </a:pPr>
            <a:r>
              <a:rPr lang="en-US" smtClean="0"/>
              <a:t>In general, the resources listed here are “neutral” providers of information who do not have a “product” to sell</a:t>
            </a:r>
          </a:p>
        </p:txBody>
      </p:sp>
      <p:sp>
        <p:nvSpPr>
          <p:cNvPr id="8294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0E33CD3-722B-44F6-AFC2-773BB8EA7627}" type="slidenum">
              <a:rPr lang="en-US"/>
              <a:pPr fontAlgn="base">
                <a:spcBef>
                  <a:spcPct val="0"/>
                </a:spcBef>
                <a:spcAft>
                  <a:spcPct val="0"/>
                </a:spcAft>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p:spPr>
      </p:sp>
      <p:sp>
        <p:nvSpPr>
          <p:cNvPr id="8397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Resources on labor relations issues</a:t>
            </a:r>
          </a:p>
        </p:txBody>
      </p:sp>
      <p:sp>
        <p:nvSpPr>
          <p:cNvPr id="839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3C66858-FA3A-47E4-99B3-547BE0BF3471}" type="slidenum">
              <a:rPr lang="en-US"/>
              <a:pPr fontAlgn="base">
                <a:spcBef>
                  <a:spcPct val="0"/>
                </a:spcBef>
                <a:spcAft>
                  <a:spcPct val="0"/>
                </a:spcAft>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lstStyle/>
          <a:p>
            <a:pPr marL="228600" lvl="1" indent="-228600" fontAlgn="auto">
              <a:spcBef>
                <a:spcPts val="0"/>
              </a:spcBef>
              <a:spcAft>
                <a:spcPts val="0"/>
              </a:spcAft>
              <a:defRPr/>
            </a:pPr>
            <a:r>
              <a:rPr lang="en-US" dirty="0" smtClean="0"/>
              <a:t>Facilitation Tips = gather 2 to 3 responses from audience &amp; move on to next slide; this is an easy slide to get side tracked on:</a:t>
            </a:r>
          </a:p>
          <a:p>
            <a:pPr marL="228600" lvl="1" indent="-228600" fontAlgn="auto">
              <a:spcBef>
                <a:spcPts val="0"/>
              </a:spcBef>
              <a:spcAft>
                <a:spcPts val="0"/>
              </a:spcAft>
              <a:buFontTx/>
              <a:buAutoNum type="arabicPeriod"/>
              <a:defRPr/>
            </a:pPr>
            <a:r>
              <a:rPr lang="en-US" dirty="0" smtClean="0"/>
              <a:t>Begin by gathering responses from audience to question on screen (“What recruiting sources have you used?”) – will generate lots of discussion &amp; participants will share ideas that others have not thought of</a:t>
            </a:r>
          </a:p>
          <a:p>
            <a:pPr marL="228600" lvl="1" indent="-228600" fontAlgn="auto">
              <a:spcBef>
                <a:spcPts val="0"/>
              </a:spcBef>
              <a:spcAft>
                <a:spcPts val="0"/>
              </a:spcAft>
              <a:buFontTx/>
              <a:buAutoNum type="arabicPeriod"/>
              <a:defRPr/>
            </a:pPr>
            <a:endParaRPr lang="en-US" dirty="0" smtClean="0"/>
          </a:p>
          <a:p>
            <a:pPr marL="228600" lvl="1" indent="-228600" fontAlgn="auto">
              <a:spcBef>
                <a:spcPts val="0"/>
              </a:spcBef>
              <a:spcAft>
                <a:spcPts val="0"/>
              </a:spcAft>
              <a:buFontTx/>
              <a:buAutoNum type="arabicPeriod"/>
              <a:defRPr/>
            </a:pPr>
            <a:r>
              <a:rPr lang="en-US" dirty="0" smtClean="0"/>
              <a:t>Review “Recruiting Process”</a:t>
            </a:r>
          </a:p>
          <a:p>
            <a:pPr lvl="1" fontAlgn="auto">
              <a:spcBef>
                <a:spcPts val="0"/>
              </a:spcBef>
              <a:spcAft>
                <a:spcPts val="0"/>
              </a:spcAft>
              <a:defRPr/>
            </a:pPr>
            <a:r>
              <a:rPr lang="en-US" dirty="0" smtClean="0"/>
              <a:t>Designing effective postings/job descriptions</a:t>
            </a:r>
          </a:p>
          <a:p>
            <a:pPr lvl="1" fontAlgn="auto">
              <a:spcBef>
                <a:spcPts val="0"/>
              </a:spcBef>
              <a:spcAft>
                <a:spcPts val="0"/>
              </a:spcAft>
              <a:defRPr/>
            </a:pPr>
            <a:r>
              <a:rPr lang="en-US" dirty="0" smtClean="0"/>
              <a:t>Evaluating recruiting efforts (adverse impact)</a:t>
            </a:r>
          </a:p>
          <a:p>
            <a:pPr lvl="1" fontAlgn="auto">
              <a:spcBef>
                <a:spcPts val="0"/>
              </a:spcBef>
              <a:spcAft>
                <a:spcPts val="0"/>
              </a:spcAft>
              <a:defRPr/>
            </a:pPr>
            <a:r>
              <a:rPr lang="en-US" dirty="0" smtClean="0"/>
              <a:t>Importance of Diversity</a:t>
            </a:r>
          </a:p>
          <a:p>
            <a:pPr lvl="1" fontAlgn="auto">
              <a:spcBef>
                <a:spcPts val="0"/>
              </a:spcBef>
              <a:spcAft>
                <a:spcPts val="0"/>
              </a:spcAft>
              <a:defRPr/>
            </a:pPr>
            <a:endParaRPr lang="en-US" dirty="0" smtClean="0"/>
          </a:p>
          <a:p>
            <a:pPr marL="0" lvl="1" fontAlgn="auto">
              <a:spcBef>
                <a:spcPts val="0"/>
              </a:spcBef>
              <a:spcAft>
                <a:spcPts val="0"/>
              </a:spcAft>
              <a:defRPr/>
            </a:pPr>
            <a:r>
              <a:rPr lang="en-US" dirty="0" smtClean="0"/>
              <a:t>2. Discuss recruiting sources</a:t>
            </a:r>
          </a:p>
          <a:p>
            <a:pPr marL="0" lvl="1" fontAlgn="auto">
              <a:spcBef>
                <a:spcPts val="0"/>
              </a:spcBef>
              <a:spcAft>
                <a:spcPts val="0"/>
              </a:spcAft>
              <a:defRPr/>
            </a:pPr>
            <a:r>
              <a:rPr lang="en-US" dirty="0" smtClean="0"/>
              <a:t>	Internal candidates v. external candidates</a:t>
            </a:r>
          </a:p>
          <a:p>
            <a:pPr fontAlgn="auto">
              <a:spcBef>
                <a:spcPts val="0"/>
              </a:spcBef>
              <a:spcAft>
                <a:spcPts val="0"/>
              </a:spcAft>
              <a:defRPr/>
            </a:pPr>
            <a:r>
              <a:rPr lang="en-US" dirty="0" smtClean="0"/>
              <a:t>	Newspapers</a:t>
            </a:r>
          </a:p>
          <a:p>
            <a:pPr fontAlgn="auto">
              <a:spcBef>
                <a:spcPts val="0"/>
              </a:spcBef>
              <a:spcAft>
                <a:spcPts val="0"/>
              </a:spcAft>
              <a:defRPr/>
            </a:pPr>
            <a:r>
              <a:rPr lang="en-US" dirty="0" smtClean="0"/>
              <a:t>	Internet/job boards</a:t>
            </a:r>
          </a:p>
          <a:p>
            <a:pPr fontAlgn="auto">
              <a:spcBef>
                <a:spcPts val="0"/>
              </a:spcBef>
              <a:spcAft>
                <a:spcPts val="0"/>
              </a:spcAft>
              <a:defRPr/>
            </a:pPr>
            <a:r>
              <a:rPr lang="en-US" dirty="0" smtClean="0"/>
              <a:t>	Social Media: LinkedIn, </a:t>
            </a:r>
            <a:r>
              <a:rPr lang="en-US" dirty="0" err="1" smtClean="0"/>
              <a:t>Facebook</a:t>
            </a:r>
            <a:r>
              <a:rPr lang="en-US" dirty="0" smtClean="0"/>
              <a:t>, etc</a:t>
            </a:r>
          </a:p>
          <a:p>
            <a:pPr fontAlgn="auto">
              <a:spcBef>
                <a:spcPts val="0"/>
              </a:spcBef>
              <a:spcAft>
                <a:spcPts val="0"/>
              </a:spcAft>
              <a:defRPr/>
            </a:pPr>
            <a:r>
              <a:rPr lang="en-US" dirty="0" smtClean="0"/>
              <a:t>	Craig’s List</a:t>
            </a:r>
          </a:p>
          <a:p>
            <a:pPr fontAlgn="auto">
              <a:spcBef>
                <a:spcPts val="0"/>
              </a:spcBef>
              <a:spcAft>
                <a:spcPts val="0"/>
              </a:spcAft>
              <a:defRPr/>
            </a:pPr>
            <a:endParaRPr lang="en-US" b="1" dirty="0" smtClean="0"/>
          </a:p>
          <a:p>
            <a:pPr fontAlgn="auto">
              <a:spcBef>
                <a:spcPts val="0"/>
              </a:spcBef>
              <a:spcAft>
                <a:spcPts val="0"/>
              </a:spcAft>
              <a:defRPr/>
            </a:pPr>
            <a:endParaRPr lang="en-US" b="1" dirty="0" smtClean="0"/>
          </a:p>
          <a:p>
            <a:pPr fontAlgn="auto">
              <a:spcBef>
                <a:spcPts val="0"/>
              </a:spcBef>
              <a:spcAft>
                <a:spcPts val="0"/>
              </a:spcAft>
              <a:defRPr/>
            </a:pPr>
            <a:r>
              <a:rPr lang="en-US" dirty="0" smtClean="0"/>
              <a:t>This info is included in the Participant’s PPT:</a:t>
            </a:r>
          </a:p>
          <a:p>
            <a:pPr fontAlgn="auto">
              <a:spcBef>
                <a:spcPts val="0"/>
              </a:spcBef>
              <a:spcAft>
                <a:spcPts val="0"/>
              </a:spcAft>
              <a:defRPr/>
            </a:pPr>
            <a:r>
              <a:rPr lang="en-US" b="1" dirty="0" smtClean="0"/>
              <a:t>Job Postings</a:t>
            </a:r>
          </a:p>
          <a:p>
            <a:pPr fontAlgn="auto">
              <a:spcBef>
                <a:spcPts val="0"/>
              </a:spcBef>
              <a:spcAft>
                <a:spcPts val="0"/>
              </a:spcAft>
              <a:defRPr/>
            </a:pPr>
            <a:r>
              <a:rPr lang="en-US" dirty="0" smtClean="0"/>
              <a:t>To avoid a discrimination claim, job postings should not include any language suggesting limitations or exclusions based on race, sex, age, or any other protected characteristics. Also, the employer should be careful not to accidentally alter the at-will status of the employment relationship through promises or descriptions contained in a job posting.</a:t>
            </a:r>
          </a:p>
          <a:p>
            <a:pPr fontAlgn="auto">
              <a:spcBef>
                <a:spcPts val="0"/>
              </a:spcBef>
              <a:spcAft>
                <a:spcPts val="0"/>
              </a:spcAft>
              <a:defRPr/>
            </a:pPr>
            <a:endParaRPr lang="en-US" dirty="0" smtClean="0"/>
          </a:p>
          <a:p>
            <a:pPr fontAlgn="auto">
              <a:spcBef>
                <a:spcPts val="0"/>
              </a:spcBef>
              <a:spcAft>
                <a:spcPts val="0"/>
              </a:spcAft>
              <a:defRPr/>
            </a:pPr>
            <a:r>
              <a:rPr lang="en-US" dirty="0" smtClean="0"/>
              <a:t>Employers should ensure that job descriptions and job postings identify the essential functions of the job. </a:t>
            </a:r>
          </a:p>
        </p:txBody>
      </p:sp>
      <p:sp>
        <p:nvSpPr>
          <p:cNvPr id="8499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9D0CE0A-912B-42C1-BBD7-B806A2E83E8D}" type="slidenum">
              <a:rPr lang="en-US"/>
              <a:pPr fontAlgn="base">
                <a:spcBef>
                  <a:spcPct val="0"/>
                </a:spcBef>
                <a:spcAft>
                  <a:spcPct val="0"/>
                </a:spcAft>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lnSpcReduction="10000"/>
          </a:bodyPr>
          <a:lstStyle/>
          <a:p>
            <a:pPr marL="228600" indent="-228600" fontAlgn="auto">
              <a:spcBef>
                <a:spcPts val="0"/>
              </a:spcBef>
              <a:spcAft>
                <a:spcPts val="0"/>
              </a:spcAft>
              <a:buFont typeface="+mj-lt"/>
              <a:buNone/>
              <a:defRPr/>
            </a:pPr>
            <a:r>
              <a:rPr lang="en-US" dirty="0" smtClean="0"/>
              <a:t>Facilitation Tip: walk participants through model listed above</a:t>
            </a:r>
          </a:p>
          <a:p>
            <a:pPr marL="228600" indent="-228600" fontAlgn="auto">
              <a:spcBef>
                <a:spcPts val="0"/>
              </a:spcBef>
              <a:spcAft>
                <a:spcPts val="0"/>
              </a:spcAft>
              <a:buFont typeface="+mj-lt"/>
              <a:buNone/>
              <a:defRPr/>
            </a:pPr>
            <a:endParaRPr lang="en-US" dirty="0" smtClean="0"/>
          </a:p>
          <a:p>
            <a:pPr marL="228600" indent="-228600" fontAlgn="auto">
              <a:spcBef>
                <a:spcPts val="0"/>
              </a:spcBef>
              <a:spcAft>
                <a:spcPts val="0"/>
              </a:spcAft>
              <a:buFont typeface="+mj-lt"/>
              <a:buNone/>
              <a:defRPr/>
            </a:pPr>
            <a:r>
              <a:rPr lang="en-US" dirty="0" smtClean="0"/>
              <a:t>This info is included in the Participant’s PPT:</a:t>
            </a:r>
          </a:p>
          <a:p>
            <a:pPr marL="228600" indent="-228600" fontAlgn="auto">
              <a:spcBef>
                <a:spcPts val="0"/>
              </a:spcBef>
              <a:spcAft>
                <a:spcPts val="0"/>
              </a:spcAft>
              <a:buFont typeface="+mj-lt"/>
              <a:buAutoNum type="arabicPeriod"/>
              <a:defRPr/>
            </a:pPr>
            <a:r>
              <a:rPr lang="en-US" dirty="0" smtClean="0"/>
              <a:t>Employment Documents – Resumes &amp; Applications</a:t>
            </a:r>
          </a:p>
          <a:p>
            <a:pPr marL="685800" lvl="1" indent="-228600" fontAlgn="auto">
              <a:spcBef>
                <a:spcPts val="0"/>
              </a:spcBef>
              <a:spcAft>
                <a:spcPts val="0"/>
              </a:spcAft>
              <a:buFont typeface="+mj-lt"/>
              <a:buAutoNum type="arabicPeriod"/>
              <a:defRPr/>
            </a:pPr>
            <a:r>
              <a:rPr lang="en-US" dirty="0" smtClean="0"/>
              <a:t>A best practice for job applications is to require a signed application from all candidates, and not just a submitted resume. Be sure to:</a:t>
            </a:r>
          </a:p>
          <a:p>
            <a:pPr marL="1143000" lvl="2" indent="-228600" fontAlgn="auto">
              <a:spcBef>
                <a:spcPts val="0"/>
              </a:spcBef>
              <a:spcAft>
                <a:spcPts val="0"/>
              </a:spcAft>
              <a:buFont typeface="+mj-lt"/>
              <a:buAutoNum type="arabicPeriod"/>
              <a:defRPr/>
            </a:pPr>
            <a:r>
              <a:rPr lang="en-US" dirty="0" smtClean="0"/>
              <a:t>Include a statement that employment is at will. </a:t>
            </a:r>
          </a:p>
          <a:p>
            <a:pPr marL="1143000" lvl="2" indent="-228600" fontAlgn="auto">
              <a:spcBef>
                <a:spcPts val="0"/>
              </a:spcBef>
              <a:spcAft>
                <a:spcPts val="0"/>
              </a:spcAft>
              <a:buFont typeface="+mj-lt"/>
              <a:buAutoNum type="arabicPeriod"/>
              <a:defRPr/>
            </a:pPr>
            <a:r>
              <a:rPr lang="en-US" dirty="0" smtClean="0"/>
              <a:t>Require a signature from the applicant that all of the information on the application is true, and that any omission or false information will be grounds for rejection of the application or grounds for later termination. </a:t>
            </a:r>
          </a:p>
          <a:p>
            <a:pPr marL="1143000" lvl="2" indent="-228600" fontAlgn="auto">
              <a:spcBef>
                <a:spcPts val="0"/>
              </a:spcBef>
              <a:spcAft>
                <a:spcPts val="0"/>
              </a:spcAft>
              <a:buFont typeface="+mj-lt"/>
              <a:buAutoNum type="arabicPeriod"/>
              <a:defRPr/>
            </a:pPr>
            <a:r>
              <a:rPr lang="en-US" dirty="0" smtClean="0"/>
              <a:t>Include an authorization to check references. </a:t>
            </a:r>
          </a:p>
          <a:p>
            <a:pPr marL="1143000" lvl="2" indent="-228600" fontAlgn="auto">
              <a:spcBef>
                <a:spcPts val="0"/>
              </a:spcBef>
              <a:spcAft>
                <a:spcPts val="0"/>
              </a:spcAft>
              <a:buFont typeface="+mj-lt"/>
              <a:buAutoNum type="arabicPeriod"/>
              <a:defRPr/>
            </a:pPr>
            <a:r>
              <a:rPr lang="en-US" dirty="0" smtClean="0"/>
              <a:t>Include an arbitration agreement if applicable. </a:t>
            </a:r>
          </a:p>
          <a:p>
            <a:pPr marL="1143000" lvl="2" indent="-228600" fontAlgn="auto">
              <a:spcBef>
                <a:spcPts val="0"/>
              </a:spcBef>
              <a:spcAft>
                <a:spcPts val="0"/>
              </a:spcAft>
              <a:buFont typeface="+mj-lt"/>
              <a:buAutoNum type="arabicPeriod"/>
              <a:defRPr/>
            </a:pPr>
            <a:r>
              <a:rPr lang="en-US" dirty="0" smtClean="0"/>
              <a:t>The applicants should initial each provision in addition to signing the application as a whole. </a:t>
            </a:r>
          </a:p>
          <a:p>
            <a:pPr marL="685800" lvl="1" indent="-228600" fontAlgn="auto">
              <a:spcBef>
                <a:spcPts val="0"/>
              </a:spcBef>
              <a:spcAft>
                <a:spcPts val="0"/>
              </a:spcAft>
              <a:buFontTx/>
              <a:buAutoNum type="arabicPeriod"/>
              <a:defRPr/>
            </a:pPr>
            <a:endParaRPr lang="en-US" dirty="0" smtClean="0"/>
          </a:p>
          <a:p>
            <a:pPr marL="228600" indent="-228600" fontAlgn="auto">
              <a:spcBef>
                <a:spcPts val="0"/>
              </a:spcBef>
              <a:spcAft>
                <a:spcPts val="0"/>
              </a:spcAft>
              <a:buFont typeface="+mj-lt"/>
              <a:buAutoNum type="arabicPeriod"/>
              <a:defRPr/>
            </a:pPr>
            <a:r>
              <a:rPr lang="en-US" dirty="0" smtClean="0"/>
              <a:t>Interviews – During the interview, an employer should do two things: </a:t>
            </a:r>
          </a:p>
          <a:p>
            <a:pPr marL="685800" lvl="1" indent="-228600" fontAlgn="auto">
              <a:spcBef>
                <a:spcPts val="0"/>
              </a:spcBef>
              <a:spcAft>
                <a:spcPts val="0"/>
              </a:spcAft>
              <a:buFont typeface="+mj-lt"/>
              <a:buAutoNum type="arabicPeriod"/>
              <a:defRPr/>
            </a:pPr>
            <a:r>
              <a:rPr lang="en-US" dirty="0" smtClean="0"/>
              <a:t>gather the relevant information for making a hiring decision</a:t>
            </a:r>
          </a:p>
          <a:p>
            <a:pPr marL="685800" lvl="1" indent="-228600" fontAlgn="auto">
              <a:spcBef>
                <a:spcPts val="0"/>
              </a:spcBef>
              <a:spcAft>
                <a:spcPts val="0"/>
              </a:spcAft>
              <a:buFont typeface="+mj-lt"/>
              <a:buAutoNum type="arabicPeriod"/>
              <a:defRPr/>
            </a:pPr>
            <a:r>
              <a:rPr lang="en-US" dirty="0" smtClean="0"/>
              <a:t>document valid reasons for selecting or rejecting applicants. </a:t>
            </a:r>
          </a:p>
          <a:p>
            <a:pPr fontAlgn="auto">
              <a:spcBef>
                <a:spcPts val="0"/>
              </a:spcBef>
              <a:spcAft>
                <a:spcPts val="0"/>
              </a:spcAft>
              <a:defRPr/>
            </a:pPr>
            <a:r>
              <a:rPr lang="en-US" dirty="0" smtClean="0"/>
              <a:t>Ensure that interview notes are legible, include no discriminatory language, and are not open to misinterpretation because of sloppy drafting or the odd use of abbreviations. (Computerized forms can be good for this purpose because there's a central location for interview notes in a legible form that HR can easily access and monitor.)</a:t>
            </a:r>
          </a:p>
          <a:p>
            <a:pPr marL="228600" indent="-228600" fontAlgn="auto">
              <a:spcBef>
                <a:spcPts val="0"/>
              </a:spcBef>
              <a:spcAft>
                <a:spcPts val="0"/>
              </a:spcAft>
              <a:buFontTx/>
              <a:buAutoNum type="arabicPeriod"/>
              <a:defRPr/>
            </a:pPr>
            <a:endParaRPr lang="en-US" dirty="0" smtClean="0"/>
          </a:p>
          <a:p>
            <a:pPr marL="685800" lvl="1" indent="-228600" fontAlgn="auto">
              <a:spcBef>
                <a:spcPts val="0"/>
              </a:spcBef>
              <a:spcAft>
                <a:spcPts val="0"/>
              </a:spcAft>
              <a:buFontTx/>
              <a:buAutoNum type="arabicPeriod"/>
              <a:defRPr/>
            </a:pPr>
            <a:r>
              <a:rPr lang="en-US" dirty="0" smtClean="0"/>
              <a:t>Screening – phone or in person; clarify questions about information on resume; goal is to identify if candidate has skills, knowledge, and ability to do job along with are they a good fit for the company/team culture</a:t>
            </a:r>
          </a:p>
          <a:p>
            <a:pPr marL="685800" lvl="1" indent="-228600" fontAlgn="auto">
              <a:spcBef>
                <a:spcPts val="0"/>
              </a:spcBef>
              <a:spcAft>
                <a:spcPts val="0"/>
              </a:spcAft>
              <a:buFontTx/>
              <a:buAutoNum type="arabicPeriod"/>
              <a:defRPr/>
            </a:pPr>
            <a:r>
              <a:rPr lang="en-US" dirty="0" smtClean="0"/>
              <a:t>In-depth – consider use of interview team</a:t>
            </a:r>
          </a:p>
          <a:p>
            <a:pPr marL="1143000" lvl="2" indent="-228600" fontAlgn="auto">
              <a:spcBef>
                <a:spcPts val="0"/>
              </a:spcBef>
              <a:spcAft>
                <a:spcPts val="0"/>
              </a:spcAft>
              <a:buFontTx/>
              <a:buAutoNum type="arabicPeriod"/>
              <a:defRPr/>
            </a:pPr>
            <a:r>
              <a:rPr lang="en-US" dirty="0" smtClean="0"/>
              <a:t>Create list of questions that are consistently asked of each candidate for a specific position</a:t>
            </a:r>
          </a:p>
          <a:p>
            <a:pPr marL="1143000" lvl="2" indent="-228600" fontAlgn="auto">
              <a:spcBef>
                <a:spcPts val="0"/>
              </a:spcBef>
              <a:spcAft>
                <a:spcPts val="0"/>
              </a:spcAft>
              <a:buFontTx/>
              <a:buAutoNum type="arabicPeriod"/>
              <a:defRPr/>
            </a:pPr>
            <a:r>
              <a:rPr lang="en-US" dirty="0" smtClean="0"/>
              <a:t>Be aware of biases (positive &amp; negative) we each have &amp; how they may impact interview</a:t>
            </a:r>
          </a:p>
          <a:p>
            <a:pPr marL="1143000" lvl="2" indent="-228600" fontAlgn="auto">
              <a:spcBef>
                <a:spcPts val="0"/>
              </a:spcBef>
              <a:spcAft>
                <a:spcPts val="0"/>
              </a:spcAft>
              <a:buFontTx/>
              <a:buAutoNum type="arabicPeriod"/>
              <a:defRPr/>
            </a:pPr>
            <a:r>
              <a:rPr lang="en-US" dirty="0" smtClean="0"/>
              <a:t>During interview provide a realistic job preview</a:t>
            </a:r>
          </a:p>
          <a:p>
            <a:pPr marL="685800" lvl="1" indent="-228600" fontAlgn="auto">
              <a:spcBef>
                <a:spcPts val="0"/>
              </a:spcBef>
              <a:spcAft>
                <a:spcPts val="0"/>
              </a:spcAft>
              <a:buFontTx/>
              <a:buAutoNum type="arabicPeriod"/>
              <a:defRPr/>
            </a:pPr>
            <a:r>
              <a:rPr lang="en-US" dirty="0" smtClean="0"/>
              <a:t>Possible questions:</a:t>
            </a:r>
          </a:p>
          <a:p>
            <a:pPr marL="1143000" lvl="2" indent="-228600" fontAlgn="auto">
              <a:spcBef>
                <a:spcPts val="0"/>
              </a:spcBef>
              <a:spcAft>
                <a:spcPts val="0"/>
              </a:spcAft>
              <a:buFont typeface="+mj-lt"/>
              <a:buAutoNum type="arabicPeriod"/>
              <a:defRPr/>
            </a:pPr>
            <a:r>
              <a:rPr lang="en-US" dirty="0" smtClean="0"/>
              <a:t>"Describe one of the worst problems you had to handle at your last job and how you resolved it." (This gives you a sense of what the candidate considers to be a "worst problem," and shows their responsiveness when things go wrong, and their reactions to stressful situations.) </a:t>
            </a:r>
          </a:p>
          <a:p>
            <a:pPr marL="1143000" lvl="2" indent="-228600" fontAlgn="auto">
              <a:spcBef>
                <a:spcPts val="0"/>
              </a:spcBef>
              <a:spcAft>
                <a:spcPts val="0"/>
              </a:spcAft>
              <a:buFont typeface="+mj-lt"/>
              <a:buAutoNum type="arabicPeriod"/>
              <a:defRPr/>
            </a:pPr>
            <a:r>
              <a:rPr lang="en-US" dirty="0" smtClean="0"/>
              <a:t>"What teamwork challenges did you have at your last job and how did you handle them?" (This gives you an idea of what type of teamwork situation they've most recently experienced and are arriving with, and it describes what they consider to be an "issue" and how they managed it.) </a:t>
            </a:r>
          </a:p>
          <a:p>
            <a:pPr marL="1143000" lvl="2" indent="-228600" fontAlgn="auto">
              <a:spcBef>
                <a:spcPts val="0"/>
              </a:spcBef>
              <a:spcAft>
                <a:spcPts val="0"/>
              </a:spcAft>
              <a:buFont typeface="+mj-lt"/>
              <a:buAutoNum type="arabicPeriod"/>
              <a:defRPr/>
            </a:pPr>
            <a:r>
              <a:rPr lang="en-US" dirty="0" smtClean="0"/>
              <a:t>"What did you 'create' at your last job?" (This shows initiative, innovation, and interest level in their work. It may reveal where a candidate might be really passionate about the work they do.)</a:t>
            </a:r>
          </a:p>
          <a:p>
            <a:pPr marL="1143000" lvl="2" indent="-228600" fontAlgn="auto">
              <a:spcBef>
                <a:spcPts val="0"/>
              </a:spcBef>
              <a:spcAft>
                <a:spcPts val="0"/>
              </a:spcAft>
              <a:buFontTx/>
              <a:buAutoNum type="arabicPeriod"/>
              <a:defRPr/>
            </a:pPr>
            <a:endParaRPr lang="en-US" dirty="0" smtClean="0"/>
          </a:p>
          <a:p>
            <a:pPr marL="685800" lvl="1" indent="-228600" fontAlgn="auto">
              <a:spcBef>
                <a:spcPts val="0"/>
              </a:spcBef>
              <a:spcAft>
                <a:spcPts val="0"/>
              </a:spcAft>
              <a:buFontTx/>
              <a:buAutoNum type="arabicPeriod"/>
              <a:defRPr/>
            </a:pPr>
            <a:endParaRPr lang="en-US" dirty="0" smtClean="0"/>
          </a:p>
          <a:p>
            <a:pPr marL="228600" indent="-228600" fontAlgn="auto">
              <a:spcBef>
                <a:spcPts val="0"/>
              </a:spcBef>
              <a:spcAft>
                <a:spcPts val="0"/>
              </a:spcAft>
              <a:buFont typeface="+mj-lt"/>
              <a:buNone/>
              <a:defRPr/>
            </a:pPr>
            <a:r>
              <a:rPr lang="en-US" dirty="0" smtClean="0"/>
              <a:t>3. Pre-employment Testing – variety of tests available to use; key is to select tests that directly relate to performance of job</a:t>
            </a:r>
          </a:p>
          <a:p>
            <a:pPr marL="685800" lvl="1" indent="-228600" fontAlgn="auto">
              <a:spcBef>
                <a:spcPts val="0"/>
              </a:spcBef>
              <a:spcAft>
                <a:spcPts val="0"/>
              </a:spcAft>
              <a:buFontTx/>
              <a:buAutoNum type="arabicPeriod"/>
              <a:defRPr/>
            </a:pPr>
            <a:r>
              <a:rPr lang="en-US" dirty="0" smtClean="0"/>
              <a:t>Sometimes pre-employment testing is completed between the screening interview &amp; in-depth interview</a:t>
            </a:r>
          </a:p>
          <a:p>
            <a:pPr marL="685800" lvl="1" indent="-228600" fontAlgn="auto">
              <a:spcBef>
                <a:spcPts val="0"/>
              </a:spcBef>
              <a:spcAft>
                <a:spcPts val="0"/>
              </a:spcAft>
              <a:buFontTx/>
              <a:buAutoNum type="arabicPeriod"/>
              <a:defRPr/>
            </a:pPr>
            <a:endParaRPr lang="en-US" dirty="0" smtClean="0"/>
          </a:p>
          <a:p>
            <a:pPr marL="228600" indent="-228600" fontAlgn="auto">
              <a:spcBef>
                <a:spcPts val="0"/>
              </a:spcBef>
              <a:spcAft>
                <a:spcPts val="0"/>
              </a:spcAft>
              <a:defRPr/>
            </a:pPr>
            <a:r>
              <a:rPr lang="en-US" dirty="0" smtClean="0"/>
              <a:t>4. Candidate </a:t>
            </a:r>
            <a:r>
              <a:rPr lang="en-US" dirty="0" err="1" smtClean="0"/>
              <a:t>Evaulation</a:t>
            </a:r>
            <a:r>
              <a:rPr lang="en-US" dirty="0" smtClean="0"/>
              <a:t> – of all people interviewed, does one person have the best knowledge, skills &amp; abilities along with a good cultural fit for the team</a:t>
            </a:r>
          </a:p>
          <a:p>
            <a:pPr marL="228600" indent="-228600" fontAlgn="auto">
              <a:spcBef>
                <a:spcPts val="0"/>
              </a:spcBef>
              <a:spcAft>
                <a:spcPts val="0"/>
              </a:spcAft>
              <a:buFontTx/>
              <a:buAutoNum type="arabicPeriod"/>
              <a:defRPr/>
            </a:pPr>
            <a:endParaRPr lang="en-US" dirty="0" smtClean="0"/>
          </a:p>
          <a:p>
            <a:pPr marL="228600" indent="-228600" fontAlgn="auto">
              <a:spcBef>
                <a:spcPts val="0"/>
              </a:spcBef>
              <a:spcAft>
                <a:spcPts val="0"/>
              </a:spcAft>
              <a:defRPr/>
            </a:pPr>
            <a:r>
              <a:rPr lang="en-US" dirty="0" smtClean="0"/>
              <a:t>5. Background &amp; Reference Checks – Document all reference checks. Remember, if you go beyond mere reference checks, and use a third party to obtain more detailed investigative reports, the federal Fair Credit Reporting Act (FCRA) will come into play, as well as any comparable state laws. FCRA has specific notice requirements for two levels of investigation, all of which should be carefully documented.</a:t>
            </a:r>
          </a:p>
          <a:p>
            <a:pPr marL="685800" lvl="1" indent="-228600" fontAlgn="auto">
              <a:spcBef>
                <a:spcPts val="0"/>
              </a:spcBef>
              <a:spcAft>
                <a:spcPts val="0"/>
              </a:spcAft>
              <a:buFontTx/>
              <a:buAutoNum type="arabicPeriod"/>
              <a:defRPr/>
            </a:pPr>
            <a:r>
              <a:rPr lang="en-US" dirty="0" smtClean="0"/>
              <a:t>Reference checks – talk with references provided by candidate</a:t>
            </a:r>
          </a:p>
          <a:p>
            <a:pPr marL="685800" lvl="1" indent="-228600" fontAlgn="auto">
              <a:spcBef>
                <a:spcPts val="0"/>
              </a:spcBef>
              <a:spcAft>
                <a:spcPts val="0"/>
              </a:spcAft>
              <a:buFontTx/>
              <a:buAutoNum type="arabicPeriod"/>
              <a:defRPr/>
            </a:pPr>
            <a:r>
              <a:rPr lang="en-US" dirty="0" smtClean="0"/>
              <a:t>Criminal checks</a:t>
            </a:r>
          </a:p>
          <a:p>
            <a:pPr marL="685800" lvl="1" indent="-228600" fontAlgn="auto">
              <a:spcBef>
                <a:spcPts val="0"/>
              </a:spcBef>
              <a:spcAft>
                <a:spcPts val="0"/>
              </a:spcAft>
              <a:buFontTx/>
              <a:buAutoNum type="arabicPeriod"/>
              <a:defRPr/>
            </a:pPr>
            <a:r>
              <a:rPr lang="en-US" dirty="0" smtClean="0"/>
              <a:t>Credit checks</a:t>
            </a:r>
          </a:p>
          <a:p>
            <a:pPr marL="685800" lvl="1" indent="-228600" fontAlgn="auto">
              <a:spcBef>
                <a:spcPts val="0"/>
              </a:spcBef>
              <a:spcAft>
                <a:spcPts val="0"/>
              </a:spcAft>
              <a:buFontTx/>
              <a:buAutoNum type="arabicPeriod"/>
              <a:defRPr/>
            </a:pPr>
            <a:r>
              <a:rPr lang="en-US" dirty="0" smtClean="0"/>
              <a:t>Use of polygraph is limited to specific professions</a:t>
            </a:r>
          </a:p>
          <a:p>
            <a:pPr marL="685800" lvl="1" indent="-228600" fontAlgn="auto">
              <a:spcBef>
                <a:spcPts val="0"/>
              </a:spcBef>
              <a:spcAft>
                <a:spcPts val="0"/>
              </a:spcAft>
              <a:buFontTx/>
              <a:buAutoNum type="arabicPeriod"/>
              <a:defRPr/>
            </a:pPr>
            <a:endParaRPr lang="en-US" dirty="0" smtClean="0"/>
          </a:p>
          <a:p>
            <a:pPr marL="228600" indent="-228600" fontAlgn="auto">
              <a:spcBef>
                <a:spcPts val="0"/>
              </a:spcBef>
              <a:spcAft>
                <a:spcPts val="0"/>
              </a:spcAft>
              <a:defRPr/>
            </a:pPr>
            <a:r>
              <a:rPr lang="en-US" dirty="0" smtClean="0"/>
              <a:t>6. Applicant Communication</a:t>
            </a:r>
          </a:p>
          <a:p>
            <a:pPr marL="685800" lvl="1" indent="-228600" fontAlgn="auto">
              <a:spcBef>
                <a:spcPts val="0"/>
              </a:spcBef>
              <a:spcAft>
                <a:spcPts val="0"/>
              </a:spcAft>
              <a:buFontTx/>
              <a:buAutoNum type="arabicPeriod"/>
              <a:defRPr/>
            </a:pPr>
            <a:r>
              <a:rPr lang="en-US" dirty="0" smtClean="0"/>
              <a:t>Offer letter – The offer letter should establish the initial terms and conditions of employment such as salary and bonus eligibility, and also confirm the at-will status of the employee. </a:t>
            </a:r>
          </a:p>
          <a:p>
            <a:pPr marL="1143000" lvl="2" indent="-228600" fontAlgn="auto">
              <a:spcBef>
                <a:spcPts val="0"/>
              </a:spcBef>
              <a:spcAft>
                <a:spcPts val="0"/>
              </a:spcAft>
              <a:buFontTx/>
              <a:buAutoNum type="arabicPeriod"/>
              <a:defRPr/>
            </a:pPr>
            <a:r>
              <a:rPr lang="en-US" dirty="0" smtClean="0"/>
              <a:t>state wages in terms of “per hour” even for exempt, salaried positions</a:t>
            </a:r>
          </a:p>
          <a:p>
            <a:pPr marL="685800" lvl="1" indent="-228600" fontAlgn="auto">
              <a:spcBef>
                <a:spcPts val="0"/>
              </a:spcBef>
              <a:spcAft>
                <a:spcPts val="0"/>
              </a:spcAft>
              <a:buFontTx/>
              <a:buAutoNum type="arabicPeriod"/>
              <a:defRPr/>
            </a:pPr>
            <a:r>
              <a:rPr lang="en-US" dirty="0" smtClean="0"/>
              <a:t>Communicate with other candidates that they were not selected for this position</a:t>
            </a:r>
          </a:p>
          <a:p>
            <a:pPr marL="685800" lvl="1" indent="-228600" fontAlgn="auto">
              <a:spcBef>
                <a:spcPts val="0"/>
              </a:spcBef>
              <a:spcAft>
                <a:spcPts val="0"/>
              </a:spcAft>
              <a:buFontTx/>
              <a:buAutoNum type="arabicPeriod"/>
              <a:defRPr/>
            </a:pPr>
            <a:endParaRPr lang="en-US" dirty="0" smtClean="0"/>
          </a:p>
        </p:txBody>
      </p:sp>
      <p:sp>
        <p:nvSpPr>
          <p:cNvPr id="8602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9A00BD4-C6AC-4E3B-9406-DFF631105F5A}" type="slidenum">
              <a:rPr lang="en-US"/>
              <a:pPr fontAlgn="base">
                <a:spcBef>
                  <a:spcPct val="0"/>
                </a:spcBef>
                <a:spcAft>
                  <a:spcPct val="0"/>
                </a:spcAft>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77500" lnSpcReduction="20000"/>
          </a:bodyPr>
          <a:lstStyle/>
          <a:p>
            <a:pPr fontAlgn="auto">
              <a:spcBef>
                <a:spcPts val="0"/>
              </a:spcBef>
              <a:spcAft>
                <a:spcPts val="0"/>
              </a:spcAft>
              <a:defRPr/>
            </a:pPr>
            <a:r>
              <a:rPr lang="en-US" dirty="0" smtClean="0"/>
              <a:t>Source: http://jobsearch.about.com/od/interviewsnetworking/a/illegalinterv.htm</a:t>
            </a:r>
          </a:p>
          <a:p>
            <a:pPr fontAlgn="auto">
              <a:spcBef>
                <a:spcPts val="0"/>
              </a:spcBef>
              <a:spcAft>
                <a:spcPts val="0"/>
              </a:spcAft>
              <a:defRPr/>
            </a:pPr>
            <a:endParaRPr lang="en-US" dirty="0" smtClean="0"/>
          </a:p>
          <a:p>
            <a:pPr fontAlgn="auto">
              <a:spcBef>
                <a:spcPts val="0"/>
              </a:spcBef>
              <a:spcAft>
                <a:spcPts val="0"/>
              </a:spcAft>
              <a:defRPr/>
            </a:pPr>
            <a:r>
              <a:rPr lang="en-US" dirty="0" smtClean="0"/>
              <a:t>Examples of illegal job interview questions from:</a:t>
            </a:r>
            <a:r>
              <a:rPr lang="en-US" b="1" dirty="0" smtClean="0"/>
              <a:t> </a:t>
            </a:r>
            <a:r>
              <a:rPr lang="en-US" b="1" dirty="0" smtClean="0">
                <a:hlinkClick r:id="rId3"/>
              </a:rPr>
              <a:t>Top Job Interview Questions to Help You Select the Best Illegal Job Interview Questions</a:t>
            </a:r>
            <a:r>
              <a:rPr lang="en-US" b="1" dirty="0" smtClean="0"/>
              <a:t> </a:t>
            </a:r>
            <a:r>
              <a:rPr lang="en-US" dirty="0" smtClean="0"/>
              <a:t>By </a:t>
            </a:r>
            <a:r>
              <a:rPr lang="en-US" dirty="0" smtClean="0">
                <a:hlinkClick r:id="rId4" action="ppaction://hlinkfile"/>
              </a:rPr>
              <a:t>Susan M. </a:t>
            </a:r>
            <a:r>
              <a:rPr lang="en-US" dirty="0" err="1" smtClean="0">
                <a:hlinkClick r:id="rId4" action="ppaction://hlinkfile"/>
              </a:rPr>
              <a:t>Heathfield</a:t>
            </a:r>
            <a:r>
              <a:rPr lang="en-US" dirty="0" smtClean="0"/>
              <a:t>, About.com Guide</a:t>
            </a:r>
          </a:p>
          <a:p>
            <a:pPr fontAlgn="auto">
              <a:spcBef>
                <a:spcPts val="0"/>
              </a:spcBef>
              <a:spcAft>
                <a:spcPts val="0"/>
              </a:spcAft>
              <a:defRPr/>
            </a:pPr>
            <a:endParaRPr lang="en-US" dirty="0" smtClean="0"/>
          </a:p>
          <a:p>
            <a:pPr fontAlgn="auto">
              <a:spcBef>
                <a:spcPts val="0"/>
              </a:spcBef>
              <a:spcAft>
                <a:spcPts val="0"/>
              </a:spcAft>
              <a:defRPr/>
            </a:pPr>
            <a:r>
              <a:rPr lang="en-US" b="1" dirty="0" smtClean="0"/>
              <a:t>Sample Illegal Job Interview Questions</a:t>
            </a:r>
          </a:p>
          <a:p>
            <a:pPr fontAlgn="auto">
              <a:spcBef>
                <a:spcPts val="0"/>
              </a:spcBef>
              <a:spcAft>
                <a:spcPts val="0"/>
              </a:spcAft>
              <a:defRPr/>
            </a:pPr>
            <a:r>
              <a:rPr lang="en-US" dirty="0" smtClean="0"/>
              <a:t>What arrangements are you able to make for child care while you work?</a:t>
            </a:r>
          </a:p>
          <a:p>
            <a:pPr fontAlgn="auto">
              <a:spcBef>
                <a:spcPts val="0"/>
              </a:spcBef>
              <a:spcAft>
                <a:spcPts val="0"/>
              </a:spcAft>
              <a:defRPr/>
            </a:pPr>
            <a:r>
              <a:rPr lang="en-US" dirty="0" smtClean="0"/>
              <a:t/>
            </a:r>
            <a:br>
              <a:rPr lang="en-US" dirty="0" smtClean="0"/>
            </a:br>
            <a:r>
              <a:rPr lang="en-US" dirty="0" smtClean="0"/>
              <a:t>How old are your children?</a:t>
            </a:r>
          </a:p>
          <a:p>
            <a:pPr fontAlgn="auto">
              <a:spcBef>
                <a:spcPts val="0"/>
              </a:spcBef>
              <a:spcAft>
                <a:spcPts val="0"/>
              </a:spcAft>
              <a:defRPr/>
            </a:pPr>
            <a:r>
              <a:rPr lang="en-US" dirty="0" smtClean="0"/>
              <a:t/>
            </a:r>
            <a:br>
              <a:rPr lang="en-US" dirty="0" smtClean="0"/>
            </a:br>
            <a:r>
              <a:rPr lang="en-US" dirty="0" smtClean="0"/>
              <a:t>When did you graduate from high school?</a:t>
            </a:r>
          </a:p>
          <a:p>
            <a:pPr fontAlgn="auto">
              <a:spcBef>
                <a:spcPts val="0"/>
              </a:spcBef>
              <a:spcAft>
                <a:spcPts val="0"/>
              </a:spcAft>
              <a:defRPr/>
            </a:pPr>
            <a:r>
              <a:rPr lang="en-US" dirty="0" smtClean="0"/>
              <a:t/>
            </a:r>
            <a:br>
              <a:rPr lang="en-US" dirty="0" smtClean="0"/>
            </a:br>
            <a:r>
              <a:rPr lang="en-US" dirty="0" smtClean="0"/>
              <a:t>Are you a U.S. citizen?</a:t>
            </a:r>
          </a:p>
          <a:p>
            <a:pPr fontAlgn="auto">
              <a:spcBef>
                <a:spcPts val="0"/>
              </a:spcBef>
              <a:spcAft>
                <a:spcPts val="0"/>
              </a:spcAft>
              <a:defRPr/>
            </a:pPr>
            <a:r>
              <a:rPr lang="en-US" dirty="0" smtClean="0"/>
              <a:t/>
            </a:r>
            <a:br>
              <a:rPr lang="en-US" dirty="0" smtClean="0"/>
            </a:br>
            <a:r>
              <a:rPr lang="en-US" dirty="0" smtClean="0"/>
              <a:t>What does your wife do for a living?</a:t>
            </a:r>
          </a:p>
          <a:p>
            <a:pPr fontAlgn="auto">
              <a:spcBef>
                <a:spcPts val="0"/>
              </a:spcBef>
              <a:spcAft>
                <a:spcPts val="0"/>
              </a:spcAft>
              <a:defRPr/>
            </a:pPr>
            <a:r>
              <a:rPr lang="en-US" dirty="0" smtClean="0"/>
              <a:t/>
            </a:r>
            <a:br>
              <a:rPr lang="en-US" dirty="0" smtClean="0"/>
            </a:br>
            <a:r>
              <a:rPr lang="en-US" dirty="0" smtClean="0"/>
              <a:t>Where did you live while you were growing up?</a:t>
            </a:r>
          </a:p>
          <a:p>
            <a:pPr fontAlgn="auto">
              <a:spcBef>
                <a:spcPts val="0"/>
              </a:spcBef>
              <a:spcAft>
                <a:spcPts val="0"/>
              </a:spcAft>
              <a:defRPr/>
            </a:pPr>
            <a:r>
              <a:rPr lang="en-US" dirty="0" smtClean="0"/>
              <a:t/>
            </a:r>
            <a:br>
              <a:rPr lang="en-US" dirty="0" smtClean="0"/>
            </a:br>
            <a:r>
              <a:rPr lang="en-US" dirty="0" smtClean="0"/>
              <a:t>Will you need personal time for particular religious holidays?</a:t>
            </a:r>
          </a:p>
          <a:p>
            <a:pPr fontAlgn="auto">
              <a:spcBef>
                <a:spcPts val="0"/>
              </a:spcBef>
              <a:spcAft>
                <a:spcPts val="0"/>
              </a:spcAft>
              <a:defRPr/>
            </a:pPr>
            <a:r>
              <a:rPr lang="en-US" dirty="0" smtClean="0"/>
              <a:t/>
            </a:r>
            <a:br>
              <a:rPr lang="en-US" dirty="0" smtClean="0"/>
            </a:br>
            <a:r>
              <a:rPr lang="en-US" dirty="0" smtClean="0"/>
              <a:t>Are you comfortable working for a female boss?</a:t>
            </a:r>
          </a:p>
          <a:p>
            <a:pPr fontAlgn="auto">
              <a:spcBef>
                <a:spcPts val="0"/>
              </a:spcBef>
              <a:spcAft>
                <a:spcPts val="0"/>
              </a:spcAft>
              <a:defRPr/>
            </a:pPr>
            <a:r>
              <a:rPr lang="en-US" dirty="0" smtClean="0"/>
              <a:t/>
            </a:r>
            <a:br>
              <a:rPr lang="en-US" dirty="0" smtClean="0"/>
            </a:br>
            <a:r>
              <a:rPr lang="en-US" dirty="0" smtClean="0"/>
              <a:t>There is a large disparity between your age and that of the position’s coworkers. Is this a problem for you?</a:t>
            </a:r>
          </a:p>
          <a:p>
            <a:pPr fontAlgn="auto">
              <a:spcBef>
                <a:spcPts val="0"/>
              </a:spcBef>
              <a:spcAft>
                <a:spcPts val="0"/>
              </a:spcAft>
              <a:defRPr/>
            </a:pPr>
            <a:r>
              <a:rPr lang="en-US" dirty="0" smtClean="0"/>
              <a:t/>
            </a:r>
            <a:br>
              <a:rPr lang="en-US" dirty="0" smtClean="0"/>
            </a:br>
            <a:r>
              <a:rPr lang="en-US" dirty="0" smtClean="0"/>
              <a:t>How long do you plan to work until you retire?</a:t>
            </a:r>
          </a:p>
          <a:p>
            <a:pPr fontAlgn="auto">
              <a:spcBef>
                <a:spcPts val="0"/>
              </a:spcBef>
              <a:spcAft>
                <a:spcPts val="0"/>
              </a:spcAft>
              <a:defRPr/>
            </a:pPr>
            <a:r>
              <a:rPr lang="en-US" dirty="0" smtClean="0"/>
              <a:t/>
            </a:r>
            <a:br>
              <a:rPr lang="en-US" dirty="0" smtClean="0"/>
            </a:br>
            <a:r>
              <a:rPr lang="en-US" dirty="0" smtClean="0"/>
              <a:t>Have you experienced any serious illnesses in the past year?</a:t>
            </a:r>
          </a:p>
          <a:p>
            <a:pPr fontAlgn="auto">
              <a:spcBef>
                <a:spcPts val="0"/>
              </a:spcBef>
              <a:spcAft>
                <a:spcPts val="0"/>
              </a:spcAft>
              <a:defRPr/>
            </a:pPr>
            <a:endParaRPr lang="en-US" dirty="0" smtClean="0"/>
          </a:p>
          <a:p>
            <a:pPr fontAlgn="auto">
              <a:spcBef>
                <a:spcPts val="0"/>
              </a:spcBef>
              <a:spcAft>
                <a:spcPts val="0"/>
              </a:spcAft>
              <a:defRPr/>
            </a:pPr>
            <a:endParaRPr lang="en-US" dirty="0" smtClean="0"/>
          </a:p>
          <a:p>
            <a:pPr fontAlgn="auto">
              <a:spcBef>
                <a:spcPts val="0"/>
              </a:spcBef>
              <a:spcAft>
                <a:spcPts val="0"/>
              </a:spcAft>
              <a:defRPr/>
            </a:pPr>
            <a:r>
              <a:rPr lang="en-US" dirty="0" smtClean="0"/>
              <a:t>Additional resource:</a:t>
            </a:r>
          </a:p>
          <a:p>
            <a:pPr fontAlgn="auto">
              <a:spcBef>
                <a:spcPts val="0"/>
              </a:spcBef>
              <a:spcAft>
                <a:spcPts val="0"/>
              </a:spcAft>
              <a:defRPr/>
            </a:pPr>
            <a:r>
              <a:rPr lang="en-US" b="1" dirty="0" smtClean="0">
                <a:hlinkClick r:id="rId5"/>
              </a:rPr>
              <a:t>30 Interview Questions You Can't Ask</a:t>
            </a:r>
            <a:r>
              <a:rPr lang="en-US" b="1" dirty="0" smtClean="0"/>
              <a:t>  - </a:t>
            </a:r>
            <a:r>
              <a:rPr lang="en-US" dirty="0" smtClean="0"/>
              <a:t>HR World article</a:t>
            </a:r>
            <a:endParaRPr lang="en-US" dirty="0"/>
          </a:p>
        </p:txBody>
      </p:sp>
      <p:sp>
        <p:nvSpPr>
          <p:cNvPr id="8704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C278594-1FE6-4601-8BE4-881A664974AF}" type="slidenum">
              <a:rPr lang="en-US"/>
              <a:pPr fontAlgn="base">
                <a:spcBef>
                  <a:spcPct val="0"/>
                </a:spcBef>
                <a:spcAft>
                  <a:spcPct val="0"/>
                </a:spcAft>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bwMode="auto">
          <a:noFill/>
          <a:ln>
            <a:solidFill>
              <a:srgbClr val="000000"/>
            </a:solidFill>
            <a:miter lim="800000"/>
            <a:headEnd/>
            <a:tailEnd/>
          </a:ln>
        </p:spPr>
      </p:sp>
      <p:sp>
        <p:nvSpPr>
          <p:cNvPr id="8806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Facilitation info: examples of documents often used during hiring process;  this list is NOT all inclusive</a:t>
            </a:r>
          </a:p>
        </p:txBody>
      </p:sp>
      <p:sp>
        <p:nvSpPr>
          <p:cNvPr id="880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96B1B22-15C2-4313-9D67-DCF18A3594C4}" type="slidenum">
              <a:rPr lang="en-US"/>
              <a:pPr fontAlgn="base">
                <a:spcBef>
                  <a:spcPct val="0"/>
                </a:spcBef>
                <a:spcAft>
                  <a:spcPct val="0"/>
                </a:spcAft>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bwMode="auto">
          <a:noFill/>
          <a:ln>
            <a:solidFill>
              <a:srgbClr val="000000"/>
            </a:solidFill>
            <a:miter lim="800000"/>
            <a:headEnd/>
            <a:tailEnd/>
          </a:ln>
        </p:spPr>
      </p:sp>
      <p:sp>
        <p:nvSpPr>
          <p:cNvPr id="8909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Facilitation Note – transition:</a:t>
            </a:r>
          </a:p>
          <a:p>
            <a:pPr>
              <a:spcBef>
                <a:spcPct val="0"/>
              </a:spcBef>
            </a:pPr>
            <a:r>
              <a:rPr lang="en-US" smtClean="0"/>
              <a:t>	“Once you have your people hired, the next step is to get them grounded in what you do.  The terms “Orientation” and “Onboarding” are often used interchangeably.  Lets look at what makes each process distinct.”</a:t>
            </a:r>
          </a:p>
          <a:p>
            <a:pPr>
              <a:spcBef>
                <a:spcPct val="0"/>
              </a:spcBef>
            </a:pPr>
            <a:endParaRPr lang="en-US" smtClean="0"/>
          </a:p>
          <a:p>
            <a:pPr>
              <a:spcBef>
                <a:spcPct val="0"/>
              </a:spcBef>
            </a:pPr>
            <a:r>
              <a:rPr lang="en-US" smtClean="0"/>
              <a:t>Now review info on slide.</a:t>
            </a:r>
          </a:p>
        </p:txBody>
      </p:sp>
      <p:sp>
        <p:nvSpPr>
          <p:cNvPr id="8909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8AC634B-F980-41EB-A559-C1B444E70A08}" type="slidenum">
              <a:rPr lang="en-US"/>
              <a:pPr fontAlgn="base">
                <a:spcBef>
                  <a:spcPct val="0"/>
                </a:spcBef>
                <a:spcAft>
                  <a:spcPct val="0"/>
                </a:spcAft>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lstStyle/>
          <a:p>
            <a:pPr fontAlgn="auto">
              <a:spcBef>
                <a:spcPts val="0"/>
              </a:spcBef>
              <a:spcAft>
                <a:spcPts val="0"/>
              </a:spcAft>
              <a:defRPr/>
            </a:pPr>
            <a:r>
              <a:rPr lang="en-US" dirty="0" smtClean="0">
                <a:solidFill>
                  <a:srgbClr val="FF0000"/>
                </a:solidFill>
                <a:latin typeface="Calisto MT"/>
              </a:rPr>
              <a:t>Facilitation Notes:</a:t>
            </a:r>
          </a:p>
          <a:p>
            <a:pPr fontAlgn="auto">
              <a:spcBef>
                <a:spcPts val="0"/>
              </a:spcBef>
              <a:spcAft>
                <a:spcPts val="0"/>
              </a:spcAft>
              <a:defRPr/>
            </a:pPr>
            <a:endParaRPr lang="en-US" dirty="0" smtClean="0">
              <a:solidFill>
                <a:srgbClr val="FF0000"/>
              </a:solidFill>
              <a:latin typeface="Calisto MT"/>
            </a:endParaRPr>
          </a:p>
          <a:p>
            <a:pPr fontAlgn="auto">
              <a:spcBef>
                <a:spcPts val="0"/>
              </a:spcBef>
              <a:spcAft>
                <a:spcPts val="0"/>
              </a:spcAft>
              <a:defRPr/>
            </a:pPr>
            <a:r>
              <a:rPr lang="en-US" dirty="0" err="1" smtClean="0">
                <a:solidFill>
                  <a:srgbClr val="FF0000"/>
                </a:solidFill>
                <a:latin typeface="Calisto MT"/>
              </a:rPr>
              <a:t>Employement</a:t>
            </a:r>
            <a:r>
              <a:rPr lang="en-US" dirty="0" smtClean="0">
                <a:solidFill>
                  <a:srgbClr val="FF0000"/>
                </a:solidFill>
                <a:latin typeface="Calisto MT"/>
              </a:rPr>
              <a:t>-At-Will – discuss what it </a:t>
            </a:r>
            <a:r>
              <a:rPr lang="en-US" b="1" i="1" dirty="0" smtClean="0">
                <a:solidFill>
                  <a:srgbClr val="FF0000"/>
                </a:solidFill>
                <a:latin typeface="Calisto MT"/>
              </a:rPr>
              <a:t>is and what it isn’t</a:t>
            </a:r>
            <a:endParaRPr lang="en-US" b="1" i="1" dirty="0" smtClean="0">
              <a:solidFill>
                <a:srgbClr val="FF0000"/>
              </a:solidFill>
              <a:latin typeface="Times New Roman"/>
            </a:endParaRPr>
          </a:p>
          <a:p>
            <a:pPr fontAlgn="auto">
              <a:spcBef>
                <a:spcPts val="0"/>
              </a:spcBef>
              <a:spcAft>
                <a:spcPts val="0"/>
              </a:spcAft>
              <a:defRPr/>
            </a:pPr>
            <a:endParaRPr lang="en-US" b="1" i="1" dirty="0" smtClean="0">
              <a:solidFill>
                <a:srgbClr val="FF0000"/>
              </a:solidFill>
              <a:latin typeface="Times New Roman"/>
            </a:endParaRPr>
          </a:p>
          <a:p>
            <a:pPr fontAlgn="auto">
              <a:spcBef>
                <a:spcPts val="0"/>
              </a:spcBef>
              <a:spcAft>
                <a:spcPts val="0"/>
              </a:spcAft>
              <a:defRPr/>
            </a:pPr>
            <a:r>
              <a:rPr lang="en-US" dirty="0" smtClean="0">
                <a:solidFill>
                  <a:srgbClr val="FF0000"/>
                </a:solidFill>
                <a:latin typeface="Times New Roman"/>
              </a:rPr>
              <a:t>Things to consider before adding/creating a policy:</a:t>
            </a:r>
          </a:p>
          <a:p>
            <a:pPr marL="228600" indent="-228600" fontAlgn="auto">
              <a:spcBef>
                <a:spcPts val="0"/>
              </a:spcBef>
              <a:spcAft>
                <a:spcPts val="0"/>
              </a:spcAft>
              <a:buFontTx/>
              <a:buAutoNum type="arabicPeriod"/>
              <a:defRPr/>
            </a:pPr>
            <a:r>
              <a:rPr lang="en-US" b="1" dirty="0" smtClean="0">
                <a:solidFill>
                  <a:srgbClr val="FF0000"/>
                </a:solidFill>
                <a:latin typeface="Times New Roman"/>
              </a:rPr>
              <a:t>Use of policies – if use/create a policy, add a statement that policy is not to be construed as a employment contract</a:t>
            </a:r>
          </a:p>
          <a:p>
            <a:pPr marL="228600" indent="-228600" fontAlgn="auto">
              <a:spcBef>
                <a:spcPts val="0"/>
              </a:spcBef>
              <a:spcAft>
                <a:spcPts val="0"/>
              </a:spcAft>
              <a:buFontTx/>
              <a:buAutoNum type="arabicPeriod"/>
              <a:defRPr/>
            </a:pPr>
            <a:endParaRPr lang="en-US" b="1" dirty="0" smtClean="0">
              <a:solidFill>
                <a:srgbClr val="FF0000"/>
              </a:solidFill>
              <a:latin typeface="Times New Roman"/>
            </a:endParaRPr>
          </a:p>
          <a:p>
            <a:pPr marL="228600" indent="-228600" fontAlgn="auto">
              <a:spcBef>
                <a:spcPts val="0"/>
              </a:spcBef>
              <a:spcAft>
                <a:spcPts val="0"/>
              </a:spcAft>
              <a:buFontTx/>
              <a:buAutoNum type="arabicPeriod"/>
              <a:defRPr/>
            </a:pPr>
            <a:r>
              <a:rPr lang="en-US" b="1" dirty="0" smtClean="0">
                <a:solidFill>
                  <a:srgbClr val="FF0000"/>
                </a:solidFill>
                <a:latin typeface="Times New Roman"/>
              </a:rPr>
              <a:t>And enforce each and every policy consistently</a:t>
            </a:r>
          </a:p>
          <a:p>
            <a:pPr marL="228600" indent="-228600" fontAlgn="auto">
              <a:spcBef>
                <a:spcPts val="0"/>
              </a:spcBef>
              <a:spcAft>
                <a:spcPts val="0"/>
              </a:spcAft>
              <a:buFontTx/>
              <a:buAutoNum type="arabicPeriod"/>
              <a:defRPr/>
            </a:pPr>
            <a:endParaRPr lang="en-US" b="1" dirty="0" smtClean="0">
              <a:solidFill>
                <a:srgbClr val="FF0000"/>
              </a:solidFill>
              <a:latin typeface="Times New Roman"/>
            </a:endParaRPr>
          </a:p>
          <a:p>
            <a:pPr marL="228600" indent="-228600" fontAlgn="auto">
              <a:spcBef>
                <a:spcPts val="0"/>
              </a:spcBef>
              <a:spcAft>
                <a:spcPts val="0"/>
              </a:spcAft>
              <a:buFontTx/>
              <a:buAutoNum type="arabicPeriod"/>
              <a:defRPr/>
            </a:pPr>
            <a:r>
              <a:rPr lang="en-US" b="1" dirty="0" smtClean="0">
                <a:solidFill>
                  <a:srgbClr val="FF0000"/>
                </a:solidFill>
                <a:latin typeface="Times New Roman"/>
              </a:rPr>
              <a:t>This is an opportunity for a group discussion about employment contracts &amp; fair enforcement</a:t>
            </a:r>
          </a:p>
          <a:p>
            <a:pPr marL="228600" indent="-228600" fontAlgn="auto">
              <a:spcBef>
                <a:spcPts val="0"/>
              </a:spcBef>
              <a:spcAft>
                <a:spcPts val="0"/>
              </a:spcAft>
              <a:buFontTx/>
              <a:buAutoNum type="arabicPeriod"/>
              <a:defRPr/>
            </a:pPr>
            <a:endParaRPr lang="en-US" dirty="0"/>
          </a:p>
        </p:txBody>
      </p:sp>
      <p:sp>
        <p:nvSpPr>
          <p:cNvPr id="901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267DE5B-62F1-46D2-8354-C430C4205805}" type="slidenum">
              <a:rPr lang="en-US"/>
              <a:pPr fontAlgn="base">
                <a:spcBef>
                  <a:spcPct val="0"/>
                </a:spcBef>
                <a:spcAft>
                  <a:spcPct val="0"/>
                </a:spcAft>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bwMode="auto">
          <a:noFill/>
          <a:ln>
            <a:solidFill>
              <a:srgbClr val="000000"/>
            </a:solidFill>
            <a:miter lim="800000"/>
            <a:headEnd/>
            <a:tailEnd/>
          </a:ln>
        </p:spPr>
      </p:sp>
      <p:sp>
        <p:nvSpPr>
          <p:cNvPr id="911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Facilitation Note:</a:t>
            </a:r>
          </a:p>
          <a:p>
            <a:pPr>
              <a:spcBef>
                <a:spcPct val="0"/>
              </a:spcBef>
            </a:pPr>
            <a:r>
              <a:rPr lang="en-US" smtClean="0"/>
              <a:t>	- most small businesses don’t have a Company Handbook</a:t>
            </a:r>
          </a:p>
          <a:p>
            <a:pPr>
              <a:spcBef>
                <a:spcPct val="0"/>
              </a:spcBef>
            </a:pPr>
            <a:r>
              <a:rPr lang="en-US" smtClean="0"/>
              <a:t>	- briefly review these points to consider if decide to create a Company Handbook</a:t>
            </a:r>
          </a:p>
        </p:txBody>
      </p:sp>
      <p:sp>
        <p:nvSpPr>
          <p:cNvPr id="911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6C3B01D-94A3-4065-8CD6-1467446D671F}" type="slidenum">
              <a:rPr lang="en-US"/>
              <a:pPr fontAlgn="base">
                <a:spcBef>
                  <a:spcPct val="0"/>
                </a:spcBef>
                <a:spcAft>
                  <a:spcPct val="0"/>
                </a:spcAft>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bwMode="auto">
          <a:noFill/>
          <a:ln>
            <a:solidFill>
              <a:srgbClr val="000000"/>
            </a:solidFill>
            <a:miter lim="800000"/>
            <a:headEnd/>
            <a:tailEnd/>
          </a:ln>
        </p:spPr>
      </p:sp>
      <p:sp>
        <p:nvSpPr>
          <p:cNvPr id="7373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“Host” Welcome participants</a:t>
            </a:r>
          </a:p>
          <a:p>
            <a:pPr>
              <a:spcBef>
                <a:spcPct val="0"/>
              </a:spcBef>
            </a:pPr>
            <a:r>
              <a:rPr lang="en-US" dirty="0" smtClean="0"/>
              <a:t>	1. Introduce local HR chapter representatives</a:t>
            </a:r>
          </a:p>
          <a:p>
            <a:pPr>
              <a:spcBef>
                <a:spcPct val="0"/>
              </a:spcBef>
            </a:pPr>
            <a:r>
              <a:rPr lang="en-US" dirty="0" smtClean="0"/>
              <a:t>	2. Describe briefly Ohio SHRM &amp; how interfaces with local SHRM chapter</a:t>
            </a:r>
          </a:p>
          <a:p>
            <a:pPr>
              <a:spcBef>
                <a:spcPct val="0"/>
              </a:spcBef>
            </a:pPr>
            <a:r>
              <a:rPr lang="en-US" dirty="0" smtClean="0"/>
              <a:t>	3. turn off cell phones</a:t>
            </a:r>
          </a:p>
          <a:p>
            <a:pPr>
              <a:spcBef>
                <a:spcPct val="0"/>
              </a:spcBef>
            </a:pPr>
            <a:r>
              <a:rPr lang="en-US" dirty="0" smtClean="0"/>
              <a:t>	4. Set stage for session:</a:t>
            </a:r>
          </a:p>
          <a:p>
            <a:pPr>
              <a:spcBef>
                <a:spcPct val="0"/>
              </a:spcBef>
            </a:pPr>
            <a:r>
              <a:rPr lang="en-US" dirty="0" smtClean="0"/>
              <a:t>	- formal (all questions held to the end) versus</a:t>
            </a:r>
          </a:p>
          <a:p>
            <a:pPr>
              <a:spcBef>
                <a:spcPct val="0"/>
              </a:spcBef>
            </a:pPr>
            <a:r>
              <a:rPr lang="en-US" dirty="0" smtClean="0"/>
              <a:t>	- open &amp; interactive</a:t>
            </a:r>
          </a:p>
          <a:p>
            <a:pPr>
              <a:spcBef>
                <a:spcPct val="0"/>
              </a:spcBef>
            </a:pPr>
            <a:endParaRPr lang="en-US" dirty="0" smtClean="0"/>
          </a:p>
          <a:p>
            <a:pPr>
              <a:spcBef>
                <a:spcPct val="0"/>
              </a:spcBef>
            </a:pPr>
            <a:r>
              <a:rPr lang="en-US" dirty="0" smtClean="0"/>
              <a:t>	5. introduce main presenter/first speaker</a:t>
            </a:r>
          </a:p>
          <a:p>
            <a:pPr>
              <a:spcBef>
                <a:spcPct val="0"/>
              </a:spcBef>
            </a:pPr>
            <a:endParaRPr lang="en-US" dirty="0" smtClean="0"/>
          </a:p>
          <a:p>
            <a:pPr>
              <a:spcBef>
                <a:spcPct val="0"/>
              </a:spcBef>
            </a:pPr>
            <a:r>
              <a:rPr lang="en-US" b="1" dirty="0" smtClean="0"/>
              <a:t>Disclaimer: Please point out this material is provided as a reference only --- this is not intended as legal advice</a:t>
            </a:r>
          </a:p>
          <a:p>
            <a:pPr>
              <a:spcBef>
                <a:spcPct val="0"/>
              </a:spcBef>
            </a:pPr>
            <a:endParaRPr lang="en-US" dirty="0" smtClean="0"/>
          </a:p>
        </p:txBody>
      </p:sp>
      <p:sp>
        <p:nvSpPr>
          <p:cNvPr id="7373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837C816-A87A-4F9E-90DA-DCA182CB7B5C}" type="slidenum">
              <a:rPr lang="en-US"/>
              <a:pPr fontAlgn="base">
                <a:spcBef>
                  <a:spcPct val="0"/>
                </a:spcBef>
                <a:spcAft>
                  <a:spcPct val="0"/>
                </a:spcAft>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bwMode="auto">
          <a:noFill/>
          <a:ln>
            <a:solidFill>
              <a:srgbClr val="000000"/>
            </a:solidFill>
            <a:miter lim="800000"/>
            <a:headEnd/>
            <a:tailEnd/>
          </a:ln>
        </p:spPr>
      </p:sp>
      <p:sp>
        <p:nvSpPr>
          <p:cNvPr id="9216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Facilitation Note:</a:t>
            </a:r>
          </a:p>
          <a:p>
            <a:pPr>
              <a:spcBef>
                <a:spcPct val="0"/>
              </a:spcBef>
            </a:pPr>
            <a:r>
              <a:rPr lang="en-US" smtClean="0"/>
              <a:t>	- frequent question from small business owners</a:t>
            </a:r>
          </a:p>
          <a:p>
            <a:pPr>
              <a:spcBef>
                <a:spcPct val="0"/>
              </a:spcBef>
            </a:pPr>
            <a:r>
              <a:rPr lang="en-US" smtClean="0"/>
              <a:t>	- resources for Document Retention schedules</a:t>
            </a:r>
          </a:p>
        </p:txBody>
      </p:sp>
      <p:sp>
        <p:nvSpPr>
          <p:cNvPr id="9216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214F0FC-D3B9-461F-AC73-5F1873D3DC37}" type="slidenum">
              <a:rPr lang="en-US"/>
              <a:pPr fontAlgn="base">
                <a:spcBef>
                  <a:spcPct val="0"/>
                </a:spcBef>
                <a:spcAft>
                  <a:spcPct val="0"/>
                </a:spcAft>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noTextEdit="1"/>
          </p:cNvSpPr>
          <p:nvPr>
            <p:ph type="sldImg"/>
          </p:nvPr>
        </p:nvSpPr>
        <p:spPr bwMode="auto">
          <a:noFill/>
          <a:ln>
            <a:solidFill>
              <a:srgbClr val="000000"/>
            </a:solidFill>
            <a:miter lim="800000"/>
            <a:headEnd/>
            <a:tailEnd/>
          </a:ln>
        </p:spPr>
      </p:sp>
      <p:sp>
        <p:nvSpPr>
          <p:cNvPr id="9318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Facilitation Notes:</a:t>
            </a:r>
          </a:p>
          <a:p>
            <a:pPr>
              <a:spcBef>
                <a:spcPct val="0"/>
              </a:spcBef>
            </a:pPr>
            <a:r>
              <a:rPr lang="en-US" smtClean="0"/>
              <a:t>	- frequent question from small business owners</a:t>
            </a:r>
          </a:p>
          <a:p>
            <a:pPr>
              <a:spcBef>
                <a:spcPct val="0"/>
              </a:spcBef>
            </a:pPr>
            <a:endParaRPr lang="en-US" smtClean="0"/>
          </a:p>
          <a:p>
            <a:pPr>
              <a:spcBef>
                <a:spcPct val="0"/>
              </a:spcBef>
            </a:pPr>
            <a:r>
              <a:rPr lang="en-US" smtClean="0"/>
              <a:t>	- Follow local laws too (in addition to State &amp; Federal)</a:t>
            </a:r>
          </a:p>
          <a:p>
            <a:pPr>
              <a:spcBef>
                <a:spcPct val="0"/>
              </a:spcBef>
            </a:pPr>
            <a:endParaRPr lang="en-US" smtClean="0"/>
          </a:p>
          <a:p>
            <a:pPr>
              <a:spcBef>
                <a:spcPct val="0"/>
              </a:spcBef>
            </a:pPr>
            <a:r>
              <a:rPr lang="en-US" smtClean="0"/>
              <a:t>	- Provide samples (if available)</a:t>
            </a:r>
          </a:p>
          <a:p>
            <a:pPr>
              <a:spcBef>
                <a:spcPct val="0"/>
              </a:spcBef>
            </a:pPr>
            <a:endParaRPr lang="en-US" smtClean="0"/>
          </a:p>
          <a:p>
            <a:pPr>
              <a:spcBef>
                <a:spcPct val="0"/>
              </a:spcBef>
            </a:pPr>
            <a:r>
              <a:rPr lang="en-US" smtClean="0"/>
              <a:t>	- Websites &amp; addresses on cd of where to get resources at no cost (minimal cost)</a:t>
            </a:r>
          </a:p>
          <a:p>
            <a:pPr>
              <a:spcBef>
                <a:spcPct val="0"/>
              </a:spcBef>
            </a:pPr>
            <a:endParaRPr lang="en-US" smtClean="0"/>
          </a:p>
          <a:p>
            <a:pPr>
              <a:spcBef>
                <a:spcPct val="0"/>
              </a:spcBef>
            </a:pPr>
            <a:r>
              <a:rPr lang="en-US" smtClean="0"/>
              <a:t>	- Do not “have” to buy expensive posters</a:t>
            </a:r>
          </a:p>
        </p:txBody>
      </p:sp>
      <p:sp>
        <p:nvSpPr>
          <p:cNvPr id="9318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1101DF8-616E-4AB7-A14B-8334BCCDC866}" type="slidenum">
              <a:rPr lang="en-US"/>
              <a:pPr fontAlgn="base">
                <a:spcBef>
                  <a:spcPct val="0"/>
                </a:spcBef>
                <a:spcAft>
                  <a:spcPct val="0"/>
                </a:spcAft>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Image Placeholder 1"/>
          <p:cNvSpPr>
            <a:spLocks noGrp="1" noRot="1" noChangeAspect="1" noTextEdit="1"/>
          </p:cNvSpPr>
          <p:nvPr>
            <p:ph type="sldImg"/>
          </p:nvPr>
        </p:nvSpPr>
        <p:spPr bwMode="auto">
          <a:noFill/>
          <a:ln>
            <a:solidFill>
              <a:srgbClr val="000000"/>
            </a:solidFill>
            <a:miter lim="800000"/>
            <a:headEnd/>
            <a:tailEnd/>
          </a:ln>
        </p:spPr>
      </p:sp>
      <p:sp>
        <p:nvSpPr>
          <p:cNvPr id="9421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Facilitation Notes:</a:t>
            </a:r>
          </a:p>
          <a:p>
            <a:pPr>
              <a:spcBef>
                <a:spcPct val="0"/>
              </a:spcBef>
            </a:pPr>
            <a:r>
              <a:rPr lang="en-US" smtClean="0"/>
              <a:t>Briefly describe these components &amp; # of employees each law effects</a:t>
            </a:r>
          </a:p>
          <a:p>
            <a:pPr>
              <a:spcBef>
                <a:spcPct val="0"/>
              </a:spcBef>
            </a:pPr>
            <a:endParaRPr lang="en-US" smtClean="0"/>
          </a:p>
          <a:p>
            <a:pPr>
              <a:spcBef>
                <a:spcPct val="0"/>
              </a:spcBef>
            </a:pPr>
            <a:r>
              <a:rPr lang="en-US" smtClean="0"/>
              <a:t>Employment Law influenced by </a:t>
            </a:r>
          </a:p>
          <a:p>
            <a:pPr>
              <a:spcBef>
                <a:spcPct val="0"/>
              </a:spcBef>
            </a:pPr>
            <a:r>
              <a:rPr lang="en-US" smtClean="0"/>
              <a:t>	- Statutory Law – federal, state &amp; local level; result from decisions by each legislative body</a:t>
            </a:r>
          </a:p>
          <a:p>
            <a:pPr>
              <a:spcBef>
                <a:spcPct val="0"/>
              </a:spcBef>
            </a:pPr>
            <a:r>
              <a:rPr lang="en-US" smtClean="0"/>
              <a:t>	- Regulatory Law – issued by government agencies at federal, state, &amp; local level</a:t>
            </a:r>
          </a:p>
          <a:p>
            <a:pPr>
              <a:spcBef>
                <a:spcPct val="0"/>
              </a:spcBef>
            </a:pPr>
            <a:r>
              <a:rPr lang="en-US" smtClean="0"/>
              <a:t>	- Common Law – results from court decisions </a:t>
            </a:r>
          </a:p>
          <a:p>
            <a:pPr>
              <a:spcBef>
                <a:spcPct val="0"/>
              </a:spcBef>
            </a:pPr>
            <a:endParaRPr lang="en-US" smtClean="0"/>
          </a:p>
          <a:p>
            <a:pPr>
              <a:spcBef>
                <a:spcPct val="0"/>
              </a:spcBef>
            </a:pPr>
            <a:r>
              <a:rPr lang="en-US" smtClean="0"/>
              <a:t>Before we started you had the opportunity to participate in an Opening Activity.  Throughout the rest of our session we will be weaving information regarding HR laws &amp; regulations into our discussion.  These discussions will be a great opportunity to share insights and examples from your table conversation.</a:t>
            </a:r>
          </a:p>
          <a:p>
            <a:pPr>
              <a:spcBef>
                <a:spcPct val="0"/>
              </a:spcBef>
            </a:pPr>
            <a:endParaRPr lang="en-US" smtClean="0"/>
          </a:p>
          <a:p>
            <a:pPr>
              <a:spcBef>
                <a:spcPct val="0"/>
              </a:spcBef>
            </a:pPr>
            <a:r>
              <a:rPr lang="en-US" smtClean="0"/>
              <a:t>Also, on upcoming slides you will see a link to an ODU Project Page.  We thank the students from Ohio Dominican University (ODU) for their assistance in preparing the info included in these Project Pages.</a:t>
            </a:r>
          </a:p>
        </p:txBody>
      </p:sp>
      <p:sp>
        <p:nvSpPr>
          <p:cNvPr id="942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DB458D1-9F3B-4C05-AF98-949C449C146D}" type="slidenum">
              <a:rPr lang="en-US"/>
              <a:pPr fontAlgn="base">
                <a:spcBef>
                  <a:spcPct val="0"/>
                </a:spcBef>
                <a:spcAft>
                  <a:spcPct val="0"/>
                </a:spcAft>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p:cNvSpPr>
            <a:spLocks noGrp="1" noRot="1" noChangeAspect="1" noTextEdit="1"/>
          </p:cNvSpPr>
          <p:nvPr>
            <p:ph type="sldImg"/>
          </p:nvPr>
        </p:nvSpPr>
        <p:spPr bwMode="auto">
          <a:noFill/>
          <a:ln>
            <a:solidFill>
              <a:srgbClr val="000000"/>
            </a:solidFill>
            <a:miter lim="800000"/>
            <a:headEnd/>
            <a:tailEnd/>
          </a:ln>
        </p:spPr>
      </p:sp>
      <p:sp>
        <p:nvSpPr>
          <p:cNvPr id="9523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Facilitation Note:</a:t>
            </a:r>
          </a:p>
          <a:p>
            <a:pPr>
              <a:spcBef>
                <a:spcPct val="0"/>
              </a:spcBef>
            </a:pPr>
            <a:r>
              <a:rPr lang="en-US" smtClean="0"/>
              <a:t>	- link to ADA website to determine how your business is effected by ADA requirements</a:t>
            </a:r>
          </a:p>
        </p:txBody>
      </p:sp>
      <p:sp>
        <p:nvSpPr>
          <p:cNvPr id="9523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901386B-3432-46AF-8312-9616F8347AD5}" type="slidenum">
              <a:rPr lang="en-US"/>
              <a:pPr fontAlgn="base">
                <a:spcBef>
                  <a:spcPct val="0"/>
                </a:spcBef>
                <a:spcAft>
                  <a:spcPct val="0"/>
                </a:spcAft>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Slide Image Placeholder 1"/>
          <p:cNvSpPr>
            <a:spLocks noGrp="1" noRot="1" noChangeAspect="1" noTextEdit="1"/>
          </p:cNvSpPr>
          <p:nvPr>
            <p:ph type="sldImg"/>
          </p:nvPr>
        </p:nvSpPr>
        <p:spPr bwMode="auto">
          <a:noFill/>
          <a:ln>
            <a:solidFill>
              <a:srgbClr val="000000"/>
            </a:solidFill>
            <a:miter lim="800000"/>
            <a:headEnd/>
            <a:tailEnd/>
          </a:ln>
        </p:spPr>
      </p:sp>
      <p:sp>
        <p:nvSpPr>
          <p:cNvPr id="9625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Facilitator Notes:</a:t>
            </a:r>
          </a:p>
          <a:p>
            <a:pPr>
              <a:spcBef>
                <a:spcPct val="0"/>
              </a:spcBef>
            </a:pPr>
            <a:endParaRPr lang="en-US" smtClean="0"/>
          </a:p>
          <a:p>
            <a:pPr>
              <a:spcBef>
                <a:spcPct val="0"/>
              </a:spcBef>
            </a:pPr>
            <a:r>
              <a:rPr lang="en-US" smtClean="0"/>
              <a:t>“The primary function of The Ohio Civil Rights Commission is to enforce state laws against discrimination. OCRC receives and investigates charges of discrimination in employment, public accommodations, housing, credit and higher education on the bases of race, color, religion, sex, national origin, disability, age, ancestry or familial status.” </a:t>
            </a:r>
            <a:br>
              <a:rPr lang="en-US" smtClean="0"/>
            </a:br>
            <a:endParaRPr lang="en-US" smtClean="0"/>
          </a:p>
          <a:p>
            <a:pPr>
              <a:spcBef>
                <a:spcPct val="0"/>
              </a:spcBef>
            </a:pPr>
            <a:r>
              <a:rPr lang="en-US" smtClean="0"/>
              <a:t>Mission of Ohio Civil Rights Commission</a:t>
            </a:r>
          </a:p>
        </p:txBody>
      </p:sp>
      <p:sp>
        <p:nvSpPr>
          <p:cNvPr id="9626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E84B2CD-9E6C-404C-9A04-FE129B3BCD11}" type="slidenum">
              <a:rPr lang="en-US"/>
              <a:pPr fontAlgn="base">
                <a:spcBef>
                  <a:spcPct val="0"/>
                </a:spcBef>
                <a:spcAft>
                  <a:spcPct val="0"/>
                </a:spcAft>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***have a local source/expert able</a:t>
            </a:r>
            <a:r>
              <a:rPr lang="en-US" baseline="0" dirty="0" smtClean="0"/>
              <a:t> to provide updates to HIPAA law prior to event (HITECH, </a:t>
            </a:r>
            <a:r>
              <a:rPr lang="en-US" baseline="0" smtClean="0"/>
              <a:t>new additions/changes)</a:t>
            </a:r>
            <a:endParaRPr lang="en-US"/>
          </a:p>
        </p:txBody>
      </p:sp>
      <p:sp>
        <p:nvSpPr>
          <p:cNvPr id="4" name="Slide Number Placeholder 3"/>
          <p:cNvSpPr>
            <a:spLocks noGrp="1"/>
          </p:cNvSpPr>
          <p:nvPr>
            <p:ph type="sldNum" sz="quarter" idx="10"/>
          </p:nvPr>
        </p:nvSpPr>
        <p:spPr/>
        <p:txBody>
          <a:bodyPr/>
          <a:lstStyle/>
          <a:p>
            <a:pPr>
              <a:defRPr/>
            </a:pPr>
            <a:fld id="{9276FFC2-7D7F-4A79-9589-2FE0E4D9F1EE}" type="slidenum">
              <a:rPr lang="en-US" smtClean="0"/>
              <a:pPr>
                <a:defRPr/>
              </a:pPr>
              <a:t>26</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p:cNvSpPr>
            <a:spLocks noGrp="1" noRot="1" noChangeAspect="1" noTextEdit="1"/>
          </p:cNvSpPr>
          <p:nvPr>
            <p:ph type="sldImg"/>
          </p:nvPr>
        </p:nvSpPr>
        <p:spPr bwMode="auto">
          <a:noFill/>
          <a:ln>
            <a:solidFill>
              <a:srgbClr val="000000"/>
            </a:solidFill>
            <a:miter lim="800000"/>
            <a:headEnd/>
            <a:tailEnd/>
          </a:ln>
        </p:spPr>
      </p:sp>
      <p:sp>
        <p:nvSpPr>
          <p:cNvPr id="9728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Facilitator Notes = Federal government site includes info on:</a:t>
            </a:r>
          </a:p>
          <a:p>
            <a:pPr>
              <a:spcBef>
                <a:spcPct val="0"/>
              </a:spcBef>
            </a:pPr>
            <a:r>
              <a:rPr lang="en-US" smtClean="0"/>
              <a:t>	- instructions for employer to file W2</a:t>
            </a:r>
          </a:p>
          <a:p>
            <a:pPr>
              <a:spcBef>
                <a:spcPct val="0"/>
              </a:spcBef>
            </a:pPr>
            <a:r>
              <a:rPr lang="en-US" smtClean="0"/>
              <a:t>	- SSN verification</a:t>
            </a:r>
          </a:p>
          <a:p>
            <a:pPr>
              <a:spcBef>
                <a:spcPct val="0"/>
              </a:spcBef>
            </a:pPr>
            <a:r>
              <a:rPr lang="en-US" smtClean="0"/>
              <a:t>	- steps on what to do if employer receives a “No Match” letter</a:t>
            </a:r>
          </a:p>
        </p:txBody>
      </p:sp>
      <p:sp>
        <p:nvSpPr>
          <p:cNvPr id="9728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12343CE-CC64-412D-995A-226D7576ED14}" type="slidenum">
              <a:rPr lang="en-US"/>
              <a:pPr fontAlgn="base">
                <a:spcBef>
                  <a:spcPct val="0"/>
                </a:spcBef>
                <a:spcAft>
                  <a:spcPct val="0"/>
                </a:spcAft>
              </a:pPr>
              <a:t>27</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bwMode="auto">
          <a:noFill/>
          <a:ln>
            <a:solidFill>
              <a:srgbClr val="000000"/>
            </a:solidFill>
            <a:miter lim="800000"/>
            <a:headEnd/>
            <a:tailEnd/>
          </a:ln>
        </p:spPr>
      </p:sp>
      <p:sp>
        <p:nvSpPr>
          <p:cNvPr id="9830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Facilitation Note = by becoming a member of your local HR association, will have ready access to those who interface with HR issues on a daily basis and their network of experts</a:t>
            </a:r>
          </a:p>
        </p:txBody>
      </p:sp>
      <p:sp>
        <p:nvSpPr>
          <p:cNvPr id="9830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B67EFA6-3469-4609-BAF8-E35ECF1460C5}" type="slidenum">
              <a:rPr lang="en-US"/>
              <a:pPr fontAlgn="base">
                <a:spcBef>
                  <a:spcPct val="0"/>
                </a:spcBef>
                <a:spcAft>
                  <a:spcPct val="0"/>
                </a:spcAft>
              </a:pPr>
              <a:t>28</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p:cNvSpPr>
            <a:spLocks noGrp="1" noRot="1" noChangeAspect="1" noTextEdit="1"/>
          </p:cNvSpPr>
          <p:nvPr>
            <p:ph type="sldImg"/>
          </p:nvPr>
        </p:nvSpPr>
        <p:spPr bwMode="auto">
          <a:noFill/>
          <a:ln>
            <a:solidFill>
              <a:srgbClr val="000000"/>
            </a:solidFill>
            <a:miter lim="800000"/>
            <a:headEnd/>
            <a:tailEnd/>
          </a:ln>
        </p:spPr>
      </p:sp>
      <p:sp>
        <p:nvSpPr>
          <p:cNvPr id="9933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Facilitation Note:</a:t>
            </a:r>
          </a:p>
          <a:p>
            <a:pPr>
              <a:spcBef>
                <a:spcPct val="0"/>
              </a:spcBef>
            </a:pPr>
            <a:r>
              <a:rPr lang="en-US" smtClean="0"/>
              <a:t>	- respect for core definitions of diversity (race, gender, age, sexual preference, and disability) still apply</a:t>
            </a:r>
          </a:p>
          <a:p>
            <a:pPr>
              <a:spcBef>
                <a:spcPct val="0"/>
              </a:spcBef>
            </a:pPr>
            <a:r>
              <a:rPr lang="en-US" smtClean="0"/>
              <a:t>	- discuss Generations in the Workforce, differing work preferences, and unique thinking/personality styles as new “trends” in workplace diversity</a:t>
            </a:r>
          </a:p>
        </p:txBody>
      </p:sp>
      <p:sp>
        <p:nvSpPr>
          <p:cNvPr id="9933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51750DB-BD21-4546-8A48-676DB36ADBAC}" type="slidenum">
              <a:rPr lang="en-US"/>
              <a:pPr fontAlgn="base">
                <a:spcBef>
                  <a:spcPct val="0"/>
                </a:spcBef>
                <a:spcAft>
                  <a:spcPct val="0"/>
                </a:spcAft>
              </a:pPr>
              <a:t>29</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Slide Image Placeholder 1"/>
          <p:cNvSpPr>
            <a:spLocks noGrp="1" noRot="1" noChangeAspect="1" noTextEdit="1"/>
          </p:cNvSpPr>
          <p:nvPr>
            <p:ph type="sldImg"/>
          </p:nvPr>
        </p:nvSpPr>
        <p:spPr bwMode="auto">
          <a:noFill/>
          <a:ln>
            <a:solidFill>
              <a:srgbClr val="000000"/>
            </a:solidFill>
            <a:miter lim="800000"/>
            <a:headEnd/>
            <a:tailEnd/>
          </a:ln>
        </p:spPr>
      </p:sp>
      <p:sp>
        <p:nvSpPr>
          <p:cNvPr id="10035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Facilitation Notes:</a:t>
            </a:r>
          </a:p>
          <a:p>
            <a:pPr>
              <a:spcBef>
                <a:spcPct val="0"/>
              </a:spcBef>
            </a:pPr>
            <a:r>
              <a:rPr lang="en-US" smtClean="0"/>
              <a:t>	- this is a list of some of the factors to consider while doing payroll</a:t>
            </a:r>
          </a:p>
          <a:p>
            <a:pPr>
              <a:spcBef>
                <a:spcPct val="0"/>
              </a:spcBef>
            </a:pPr>
            <a:r>
              <a:rPr lang="en-US" smtClean="0"/>
              <a:t>	- Payroll has its own unique skills &amp; process in HR; the American Payroll Association (APA) offers the “Certified Payroll Professional” exam</a:t>
            </a:r>
          </a:p>
        </p:txBody>
      </p:sp>
      <p:sp>
        <p:nvSpPr>
          <p:cNvPr id="10035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70FD794-8149-4089-8CFE-6DF62811BF1B}" type="slidenum">
              <a:rPr lang="en-US"/>
              <a:pPr fontAlgn="base">
                <a:spcBef>
                  <a:spcPct val="0"/>
                </a:spcBef>
                <a:spcAft>
                  <a:spcPct val="0"/>
                </a:spcAft>
              </a:pPr>
              <a:t>30</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bwMode="auto">
          <a:noFill/>
          <a:ln>
            <a:solidFill>
              <a:srgbClr val="000000"/>
            </a:solidFill>
            <a:miter lim="800000"/>
            <a:headEnd/>
            <a:tailEnd/>
          </a:ln>
        </p:spPr>
      </p:sp>
      <p:sp>
        <p:nvSpPr>
          <p:cNvPr id="7475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Facilitator Notes:</a:t>
            </a:r>
          </a:p>
          <a:p>
            <a:pPr>
              <a:spcBef>
                <a:spcPct val="0"/>
              </a:spcBef>
            </a:pPr>
            <a:endParaRPr lang="en-US" dirty="0" smtClean="0"/>
          </a:p>
          <a:p>
            <a:pPr>
              <a:spcBef>
                <a:spcPct val="0"/>
              </a:spcBef>
            </a:pPr>
            <a:r>
              <a:rPr lang="en-US" dirty="0" smtClean="0"/>
              <a:t>Will cover a lot of territory during this session</a:t>
            </a:r>
          </a:p>
          <a:p>
            <a:pPr>
              <a:spcBef>
                <a:spcPct val="0"/>
              </a:spcBef>
            </a:pPr>
            <a:endParaRPr lang="en-US" dirty="0" smtClean="0"/>
          </a:p>
          <a:p>
            <a:pPr>
              <a:spcBef>
                <a:spcPct val="0"/>
              </a:spcBef>
            </a:pPr>
            <a:r>
              <a:rPr lang="en-US" dirty="0" smtClean="0"/>
              <a:t>Will cover some info that you do already --- will cover other segments that may be beyond the scope of your business.  Please be patient, because may be useful info to another person.</a:t>
            </a:r>
          </a:p>
          <a:p>
            <a:pPr>
              <a:spcBef>
                <a:spcPct val="0"/>
              </a:spcBef>
            </a:pPr>
            <a:endParaRPr lang="en-US" dirty="0" smtClean="0"/>
          </a:p>
          <a:p>
            <a:pPr>
              <a:spcBef>
                <a:spcPct val="0"/>
              </a:spcBef>
            </a:pPr>
            <a:r>
              <a:rPr lang="en-US" dirty="0" smtClean="0"/>
              <a:t>Will not cover everything HR related – for example people preparing for the PHR (Professional in Human Resources) &amp; SPHR (Senior Professional in Human Resources) certification exam often chose to participate in an 8 to 10 week review course, and invest another 40 to 60 hours studying on their own.</a:t>
            </a:r>
          </a:p>
          <a:p>
            <a:pPr>
              <a:spcBef>
                <a:spcPct val="0"/>
              </a:spcBef>
            </a:pPr>
            <a:endParaRPr lang="en-US" dirty="0" smtClean="0"/>
          </a:p>
          <a:p>
            <a:pPr>
              <a:spcBef>
                <a:spcPct val="0"/>
              </a:spcBef>
            </a:pPr>
            <a:r>
              <a:rPr lang="en-US" dirty="0" smtClean="0"/>
              <a:t>Clearly, this session just scratches the surface.  </a:t>
            </a:r>
          </a:p>
          <a:p>
            <a:pPr>
              <a:spcBef>
                <a:spcPct val="0"/>
              </a:spcBef>
            </a:pPr>
            <a:endParaRPr lang="en-US" dirty="0" smtClean="0"/>
          </a:p>
          <a:p>
            <a:pPr>
              <a:spcBef>
                <a:spcPct val="0"/>
              </a:spcBef>
            </a:pPr>
            <a:r>
              <a:rPr lang="en-US" b="1" dirty="0" smtClean="0"/>
              <a:t>What you will receive are handouts you can reference at your office and a </a:t>
            </a:r>
            <a:r>
              <a:rPr lang="en-US" b="1" dirty="0" err="1" smtClean="0"/>
              <a:t>cd</a:t>
            </a:r>
            <a:r>
              <a:rPr lang="en-US" b="1" smtClean="0"/>
              <a:t> that also includes this PowerPoint with the embedded hyperlinks.</a:t>
            </a:r>
          </a:p>
        </p:txBody>
      </p:sp>
      <p:sp>
        <p:nvSpPr>
          <p:cNvPr id="7475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550677A-A80E-42BA-B2A4-F55B8A58ADC0}" type="slidenum">
              <a:rPr lang="en-US"/>
              <a:pPr fontAlgn="base">
                <a:spcBef>
                  <a:spcPct val="0"/>
                </a:spcBef>
                <a:spcAft>
                  <a:spcPct val="0"/>
                </a:spcAft>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p:cNvSpPr>
            <a:spLocks noGrp="1" noRot="1" noChangeAspect="1" noTextEdit="1"/>
          </p:cNvSpPr>
          <p:nvPr>
            <p:ph type="sldImg"/>
          </p:nvPr>
        </p:nvSpPr>
        <p:spPr bwMode="auto">
          <a:noFill/>
          <a:ln>
            <a:solidFill>
              <a:srgbClr val="000000"/>
            </a:solidFill>
            <a:miter lim="800000"/>
            <a:headEnd/>
            <a:tailEnd/>
          </a:ln>
        </p:spPr>
      </p:sp>
      <p:sp>
        <p:nvSpPr>
          <p:cNvPr id="10137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Facilitation Notes:</a:t>
            </a:r>
          </a:p>
          <a:p>
            <a:pPr>
              <a:spcBef>
                <a:spcPct val="0"/>
              </a:spcBef>
            </a:pPr>
            <a:r>
              <a:rPr lang="en-US" smtClean="0"/>
              <a:t>	- additional points to consider regarding compensation</a:t>
            </a:r>
          </a:p>
        </p:txBody>
      </p:sp>
      <p:sp>
        <p:nvSpPr>
          <p:cNvPr id="1013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487BEC9-3F63-442A-96F8-17348D3B393F}" type="slidenum">
              <a:rPr lang="en-US"/>
              <a:pPr fontAlgn="base">
                <a:spcBef>
                  <a:spcPct val="0"/>
                </a:spcBef>
                <a:spcAft>
                  <a:spcPct val="0"/>
                </a:spcAft>
              </a:pPr>
              <a:t>31</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Image Placeholder 1"/>
          <p:cNvSpPr>
            <a:spLocks noGrp="1" noRot="1" noChangeAspect="1" noTextEdit="1"/>
          </p:cNvSpPr>
          <p:nvPr>
            <p:ph type="sldImg"/>
          </p:nvPr>
        </p:nvSpPr>
        <p:spPr bwMode="auto">
          <a:noFill/>
          <a:ln>
            <a:solidFill>
              <a:srgbClr val="000000"/>
            </a:solidFill>
            <a:miter lim="800000"/>
            <a:headEnd/>
            <a:tailEnd/>
          </a:ln>
        </p:spPr>
      </p:sp>
      <p:sp>
        <p:nvSpPr>
          <p:cNvPr id="10240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Facilitation Notes = cover exempt &amp; non-exempt employees; 1099; contract workers</a:t>
            </a:r>
          </a:p>
          <a:p>
            <a:pPr>
              <a:spcBef>
                <a:spcPct val="0"/>
              </a:spcBef>
            </a:pPr>
            <a:endParaRPr lang="en-US" smtClean="0"/>
          </a:p>
          <a:p>
            <a:pPr>
              <a:spcBef>
                <a:spcPct val="0"/>
              </a:spcBef>
            </a:pPr>
            <a:r>
              <a:rPr lang="en-US" smtClean="0"/>
              <a:t>Notes included in Participant’s PPT:</a:t>
            </a:r>
          </a:p>
          <a:p>
            <a:pPr>
              <a:spcBef>
                <a:spcPct val="0"/>
              </a:spcBef>
            </a:pPr>
            <a:r>
              <a:rPr lang="en-US" smtClean="0"/>
              <a:t>Effective </a:t>
            </a:r>
            <a:r>
              <a:rPr lang="en-US" b="1" smtClean="0"/>
              <a:t>January 1, 2009 Ohio’s minimum wage increased as follows:</a:t>
            </a:r>
          </a:p>
          <a:p>
            <a:pPr>
              <a:spcBef>
                <a:spcPct val="0"/>
              </a:spcBef>
            </a:pPr>
            <a:r>
              <a:rPr lang="en-US" smtClean="0"/>
              <a:t>• $7.30 per hour</a:t>
            </a:r>
          </a:p>
          <a:p>
            <a:pPr>
              <a:spcBef>
                <a:spcPct val="0"/>
              </a:spcBef>
            </a:pPr>
            <a:r>
              <a:rPr lang="en-US" smtClean="0"/>
              <a:t>• $3.65 per hour for tipped employees (plus tips)</a:t>
            </a:r>
          </a:p>
          <a:p>
            <a:pPr>
              <a:spcBef>
                <a:spcPct val="0"/>
              </a:spcBef>
            </a:pPr>
            <a:endParaRPr lang="en-US" smtClean="0"/>
          </a:p>
          <a:p>
            <a:pPr>
              <a:spcBef>
                <a:spcPct val="0"/>
              </a:spcBef>
            </a:pPr>
            <a:r>
              <a:rPr lang="en-US" smtClean="0"/>
              <a:t>The Ohio minimum wage is $6.55 per hour for:</a:t>
            </a:r>
          </a:p>
          <a:p>
            <a:pPr>
              <a:spcBef>
                <a:spcPct val="0"/>
              </a:spcBef>
            </a:pPr>
            <a:r>
              <a:rPr lang="en-US" smtClean="0"/>
              <a:t>• Those employees whose employers gross $267,000 or less</a:t>
            </a:r>
          </a:p>
          <a:p>
            <a:pPr>
              <a:spcBef>
                <a:spcPct val="0"/>
              </a:spcBef>
            </a:pPr>
            <a:r>
              <a:rPr lang="en-US" smtClean="0"/>
              <a:t>• 14 &amp; 15 year olds</a:t>
            </a:r>
          </a:p>
          <a:p>
            <a:pPr>
              <a:spcBef>
                <a:spcPct val="0"/>
              </a:spcBef>
            </a:pPr>
            <a:endParaRPr lang="en-US" smtClean="0"/>
          </a:p>
          <a:p>
            <a:pPr>
              <a:spcBef>
                <a:spcPct val="0"/>
              </a:spcBef>
            </a:pPr>
            <a:r>
              <a:rPr lang="en-US" smtClean="0"/>
              <a:t>On </a:t>
            </a:r>
            <a:r>
              <a:rPr lang="en-US" b="1" smtClean="0"/>
              <a:t>July 24, 2009 the Ohio minimum wage increased to $7.25 per hour for:</a:t>
            </a:r>
          </a:p>
          <a:p>
            <a:pPr>
              <a:spcBef>
                <a:spcPct val="0"/>
              </a:spcBef>
            </a:pPr>
            <a:r>
              <a:rPr lang="en-US" smtClean="0"/>
              <a:t>• Those employees whose employers gross $267,000 or less</a:t>
            </a:r>
          </a:p>
          <a:p>
            <a:pPr>
              <a:spcBef>
                <a:spcPct val="0"/>
              </a:spcBef>
            </a:pPr>
            <a:r>
              <a:rPr lang="en-US" smtClean="0"/>
              <a:t>• 14 &amp; 15 year olds </a:t>
            </a:r>
          </a:p>
          <a:p>
            <a:pPr>
              <a:spcBef>
                <a:spcPct val="0"/>
              </a:spcBef>
            </a:pPr>
            <a:endParaRPr lang="en-US" smtClean="0"/>
          </a:p>
          <a:p>
            <a:pPr>
              <a:spcBef>
                <a:spcPct val="0"/>
              </a:spcBef>
            </a:pPr>
            <a:r>
              <a:rPr lang="en-US" smtClean="0"/>
              <a:t>Will remain same for 2010</a:t>
            </a:r>
          </a:p>
          <a:p>
            <a:pPr>
              <a:spcBef>
                <a:spcPct val="0"/>
              </a:spcBef>
            </a:pPr>
            <a:endParaRPr lang="en-US" smtClean="0">
              <a:hlinkClick r:id="rId3" action="ppaction://hlinkfile"/>
            </a:endParaRPr>
          </a:p>
          <a:p>
            <a:pPr>
              <a:spcBef>
                <a:spcPct val="0"/>
              </a:spcBef>
            </a:pPr>
            <a:r>
              <a:rPr lang="en-US" smtClean="0">
                <a:hlinkClick r:id="rId3" action="ppaction://hlinkfile"/>
              </a:rPr>
              <a:t>LSA Minimum Wage</a:t>
            </a:r>
            <a:r>
              <a:rPr lang="en-US" smtClean="0"/>
              <a:t>: The federal minimum wage is $7.25 per hour effective July 24, 2009. Many states also have minimum wage laws. In cases where an employee is subject to both state and federal minimum wage laws, the employee is entitled to the higher minimum wage. </a:t>
            </a:r>
          </a:p>
          <a:p>
            <a:pPr>
              <a:spcBef>
                <a:spcPct val="0"/>
              </a:spcBef>
            </a:pPr>
            <a:endParaRPr lang="en-US" smtClean="0"/>
          </a:p>
          <a:p>
            <a:pPr>
              <a:spcBef>
                <a:spcPct val="0"/>
              </a:spcBef>
            </a:pPr>
            <a:r>
              <a:rPr lang="en-US" smtClean="0">
                <a:hlinkClick r:id="rId4" action="ppaction://hlinkfile"/>
              </a:rPr>
              <a:t>FLSA Overtime</a:t>
            </a:r>
            <a:r>
              <a:rPr lang="en-US" smtClean="0"/>
              <a:t>: Covered nonexempt employees must receive overtime pay for hours worked over 40 per workweek (any fixed and regularly recurring period of 168 hours — seven consecutive 24-hour periods) at a rate not less than one and one-half times the regular rate of pay. There is no limit on the number of hours employees 16 years or older may work in any workweek. The FLSA does not require overtime pay for work on weekends, holidays, or regular days of rest, unless overtime is worked on such days. </a:t>
            </a:r>
          </a:p>
          <a:p>
            <a:pPr>
              <a:spcBef>
                <a:spcPct val="0"/>
              </a:spcBef>
            </a:pPr>
            <a:endParaRPr lang="en-US" smtClean="0"/>
          </a:p>
          <a:p>
            <a:pPr>
              <a:spcBef>
                <a:spcPct val="0"/>
              </a:spcBef>
            </a:pPr>
            <a:endParaRPr lang="en-US" smtClean="0"/>
          </a:p>
        </p:txBody>
      </p:sp>
      <p:sp>
        <p:nvSpPr>
          <p:cNvPr id="10240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07D2F94-915E-4D01-98FB-CCBA31395E26}" type="slidenum">
              <a:rPr lang="en-US"/>
              <a:pPr fontAlgn="base">
                <a:spcBef>
                  <a:spcPct val="0"/>
                </a:spcBef>
                <a:spcAft>
                  <a:spcPct val="0"/>
                </a:spcAft>
              </a:pPr>
              <a:t>32</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p:cNvSpPr>
            <a:spLocks noGrp="1" noRot="1" noChangeAspect="1" noTextEdit="1"/>
          </p:cNvSpPr>
          <p:nvPr>
            <p:ph type="sldImg"/>
          </p:nvPr>
        </p:nvSpPr>
        <p:spPr bwMode="auto">
          <a:noFill/>
          <a:ln>
            <a:solidFill>
              <a:srgbClr val="000000"/>
            </a:solidFill>
            <a:miter lim="800000"/>
            <a:headEnd/>
            <a:tailEnd/>
          </a:ln>
        </p:spPr>
      </p:sp>
      <p:sp>
        <p:nvSpPr>
          <p:cNvPr id="10342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Online resource</a:t>
            </a:r>
          </a:p>
        </p:txBody>
      </p:sp>
      <p:sp>
        <p:nvSpPr>
          <p:cNvPr id="10342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EE8CBCF-2D4A-420F-9B56-AFBA3F24106A}" type="slidenum">
              <a:rPr lang="en-US"/>
              <a:pPr fontAlgn="base">
                <a:spcBef>
                  <a:spcPct val="0"/>
                </a:spcBef>
                <a:spcAft>
                  <a:spcPct val="0"/>
                </a:spcAft>
              </a:pPr>
              <a:t>33</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lide Image Placeholder 1"/>
          <p:cNvSpPr>
            <a:spLocks noGrp="1" noRot="1" noChangeAspect="1" noTextEdit="1"/>
          </p:cNvSpPr>
          <p:nvPr>
            <p:ph type="sldImg"/>
          </p:nvPr>
        </p:nvSpPr>
        <p:spPr bwMode="auto">
          <a:noFill/>
          <a:ln>
            <a:solidFill>
              <a:srgbClr val="000000"/>
            </a:solidFill>
            <a:miter lim="800000"/>
            <a:headEnd/>
            <a:tailEnd/>
          </a:ln>
        </p:spPr>
      </p:sp>
      <p:sp>
        <p:nvSpPr>
          <p:cNvPr id="10445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Facilitation Notes:</a:t>
            </a:r>
          </a:p>
          <a:p>
            <a:pPr>
              <a:spcBef>
                <a:spcPct val="0"/>
              </a:spcBef>
            </a:pPr>
            <a:r>
              <a:rPr lang="en-US" smtClean="0"/>
              <a:t>Why offer health care benefits?</a:t>
            </a:r>
          </a:p>
          <a:p>
            <a:pPr>
              <a:spcBef>
                <a:spcPct val="0"/>
              </a:spcBef>
            </a:pPr>
            <a:r>
              <a:rPr lang="en-US" smtClean="0"/>
              <a:t>	- recruit &amp; retain quality employees</a:t>
            </a:r>
          </a:p>
          <a:p>
            <a:pPr>
              <a:spcBef>
                <a:spcPct val="0"/>
              </a:spcBef>
            </a:pPr>
            <a:r>
              <a:rPr lang="en-US" smtClean="0"/>
              <a:t>	- increase employee engagement</a:t>
            </a:r>
          </a:p>
          <a:p>
            <a:pPr>
              <a:spcBef>
                <a:spcPct val="0"/>
              </a:spcBef>
            </a:pPr>
            <a:r>
              <a:rPr lang="en-US" smtClean="0"/>
              <a:t>	- improve employee satisfaction</a:t>
            </a:r>
          </a:p>
          <a:p>
            <a:pPr>
              <a:spcBef>
                <a:spcPct val="0"/>
              </a:spcBef>
            </a:pPr>
            <a:r>
              <a:rPr lang="en-US" smtClean="0"/>
              <a:t>	- reduce absenteeism</a:t>
            </a:r>
          </a:p>
          <a:p>
            <a:pPr>
              <a:spcBef>
                <a:spcPct val="0"/>
              </a:spcBef>
            </a:pPr>
            <a:r>
              <a:rPr lang="en-US" smtClean="0"/>
              <a:t>	- healthier employees = happy, healthy, productive workplace = stronger bottom line</a:t>
            </a:r>
          </a:p>
          <a:p>
            <a:pPr>
              <a:spcBef>
                <a:spcPct val="0"/>
              </a:spcBef>
            </a:pPr>
            <a:r>
              <a:rPr lang="en-US" smtClean="0"/>
              <a:t>	</a:t>
            </a:r>
          </a:p>
          <a:p>
            <a:pPr>
              <a:spcBef>
                <a:spcPct val="0"/>
              </a:spcBef>
            </a:pPr>
            <a:r>
              <a:rPr lang="en-US" smtClean="0"/>
              <a:t>Study from </a:t>
            </a:r>
            <a:r>
              <a:rPr lang="en-US" i="1" smtClean="0"/>
              <a:t>Journal of Occupational and Environmental Medicine</a:t>
            </a:r>
            <a:r>
              <a:rPr lang="en-US" smtClean="0"/>
              <a:t> indicated that the loss of productivity from coming to work sick was four times greater than the medical and pharmacy costs associated with the illness</a:t>
            </a:r>
          </a:p>
        </p:txBody>
      </p:sp>
      <p:sp>
        <p:nvSpPr>
          <p:cNvPr id="1044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555708D-D9B8-4FC3-A65F-295EE615308E}" type="slidenum">
              <a:rPr lang="en-US"/>
              <a:pPr fontAlgn="base">
                <a:spcBef>
                  <a:spcPct val="0"/>
                </a:spcBef>
                <a:spcAft>
                  <a:spcPct val="0"/>
                </a:spcAft>
              </a:pPr>
              <a:t>34</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lide Image Placeholder 1"/>
          <p:cNvSpPr>
            <a:spLocks noGrp="1" noRot="1" noChangeAspect="1" noTextEdit="1"/>
          </p:cNvSpPr>
          <p:nvPr>
            <p:ph type="sldImg"/>
          </p:nvPr>
        </p:nvSpPr>
        <p:spPr bwMode="auto">
          <a:noFill/>
          <a:ln>
            <a:solidFill>
              <a:srgbClr val="000000"/>
            </a:solidFill>
            <a:miter lim="800000"/>
            <a:headEnd/>
            <a:tailEnd/>
          </a:ln>
        </p:spPr>
      </p:sp>
      <p:sp>
        <p:nvSpPr>
          <p:cNvPr id="10547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Benefits related resources</a:t>
            </a:r>
          </a:p>
        </p:txBody>
      </p:sp>
      <p:sp>
        <p:nvSpPr>
          <p:cNvPr id="1054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2828D99-5639-4CD5-A7A0-A9F7470EA55B}" type="slidenum">
              <a:rPr lang="en-US"/>
              <a:pPr fontAlgn="base">
                <a:spcBef>
                  <a:spcPct val="0"/>
                </a:spcBef>
                <a:spcAft>
                  <a:spcPct val="0"/>
                </a:spcAft>
              </a:pPr>
              <a:t>35</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TextEdit="1"/>
          </p:cNvSpPr>
          <p:nvPr>
            <p:ph type="sldImg"/>
          </p:nvPr>
        </p:nvSpPr>
        <p:spPr bwMode="auto">
          <a:noFill/>
          <a:ln>
            <a:solidFill>
              <a:srgbClr val="000000"/>
            </a:solidFill>
            <a:miter lim="800000"/>
            <a:headEnd/>
            <a:tailEnd/>
          </a:ln>
        </p:spPr>
      </p:sp>
      <p:sp>
        <p:nvSpPr>
          <p:cNvPr id="1064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Facilitation Notes:</a:t>
            </a:r>
          </a:p>
          <a:p>
            <a:pPr>
              <a:spcBef>
                <a:spcPct val="0"/>
              </a:spcBef>
            </a:pPr>
            <a:r>
              <a:rPr lang="en-US" smtClean="0"/>
              <a:t>	- another way to provide for the health and wellness of your workers is to look out for their work-life balance; people who are overly stressed by either work or home issues frequently do not contribute at work and are likely to make more mistakes</a:t>
            </a:r>
          </a:p>
        </p:txBody>
      </p:sp>
      <p:sp>
        <p:nvSpPr>
          <p:cNvPr id="1065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C929F2C-CD79-4558-906F-057C046590EF}" type="slidenum">
              <a:rPr lang="en-US"/>
              <a:pPr fontAlgn="base">
                <a:spcBef>
                  <a:spcPct val="0"/>
                </a:spcBef>
                <a:spcAft>
                  <a:spcPct val="0"/>
                </a:spcAft>
              </a:pPr>
              <a:t>36</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p:cNvSpPr>
            <a:spLocks noGrp="1" noRot="1" noChangeAspect="1" noTextEdit="1"/>
          </p:cNvSpPr>
          <p:nvPr>
            <p:ph type="sldImg"/>
          </p:nvPr>
        </p:nvSpPr>
        <p:spPr bwMode="auto">
          <a:noFill/>
          <a:ln>
            <a:solidFill>
              <a:srgbClr val="000000"/>
            </a:solidFill>
            <a:miter lim="800000"/>
            <a:headEnd/>
            <a:tailEnd/>
          </a:ln>
        </p:spPr>
      </p:sp>
      <p:sp>
        <p:nvSpPr>
          <p:cNvPr id="10752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Facilitation Note:</a:t>
            </a:r>
          </a:p>
          <a:p>
            <a:pPr>
              <a:spcBef>
                <a:spcPct val="0"/>
              </a:spcBef>
            </a:pPr>
            <a:r>
              <a:rPr lang="en-US" smtClean="0"/>
              <a:t>	- this is a fun interactive activity to get people up &amp; moving.  They also have a chance to share what they know (an Adult Learner best practice) as well as meet other people.</a:t>
            </a:r>
          </a:p>
          <a:p>
            <a:pPr>
              <a:spcBef>
                <a:spcPct val="0"/>
              </a:spcBef>
            </a:pPr>
            <a:endParaRPr lang="en-US" smtClean="0"/>
          </a:p>
          <a:p>
            <a:pPr>
              <a:spcBef>
                <a:spcPct val="0"/>
              </a:spcBef>
            </a:pPr>
            <a:r>
              <a:rPr lang="en-US" smtClean="0"/>
              <a:t>	- State before activity starts that participants will have 10 minutes to visit each chart.</a:t>
            </a:r>
          </a:p>
          <a:p>
            <a:pPr>
              <a:spcBef>
                <a:spcPct val="0"/>
              </a:spcBef>
            </a:pPr>
            <a:endParaRPr lang="en-US" smtClean="0"/>
          </a:p>
          <a:p>
            <a:pPr>
              <a:spcBef>
                <a:spcPct val="0"/>
              </a:spcBef>
            </a:pPr>
            <a:r>
              <a:rPr lang="en-US" smtClean="0"/>
              <a:t>	- at end of 10 minutes have people stand where they are &amp; quickly share all notes that everyone added to the flip chart they are currently in front of</a:t>
            </a:r>
          </a:p>
          <a:p>
            <a:pPr>
              <a:spcBef>
                <a:spcPct val="0"/>
              </a:spcBef>
            </a:pPr>
            <a:endParaRPr lang="en-US" smtClean="0"/>
          </a:p>
          <a:p>
            <a:pPr>
              <a:spcBef>
                <a:spcPct val="0"/>
              </a:spcBef>
            </a:pPr>
            <a:r>
              <a:rPr lang="en-US" smtClean="0"/>
              <a:t>	- use caution to ensure this segment does not run too long</a:t>
            </a:r>
          </a:p>
        </p:txBody>
      </p:sp>
      <p:sp>
        <p:nvSpPr>
          <p:cNvPr id="10752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7B20F6C-9F25-4389-B3E0-25486E9E21B1}" type="slidenum">
              <a:rPr lang="en-US"/>
              <a:pPr fontAlgn="base">
                <a:spcBef>
                  <a:spcPct val="0"/>
                </a:spcBef>
                <a:spcAft>
                  <a:spcPct val="0"/>
                </a:spcAft>
              </a:pPr>
              <a:t>37</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Slide Image Placeholder 1"/>
          <p:cNvSpPr>
            <a:spLocks noGrp="1" noRot="1" noChangeAspect="1" noTextEdit="1"/>
          </p:cNvSpPr>
          <p:nvPr>
            <p:ph type="sldImg"/>
          </p:nvPr>
        </p:nvSpPr>
        <p:spPr bwMode="auto">
          <a:noFill/>
          <a:ln>
            <a:solidFill>
              <a:srgbClr val="000000"/>
            </a:solidFill>
            <a:miter lim="800000"/>
            <a:headEnd/>
            <a:tailEnd/>
          </a:ln>
        </p:spPr>
      </p:sp>
      <p:sp>
        <p:nvSpPr>
          <p:cNvPr id="10854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OSHA Review – 2 year review at their website Administrative &amp; Mfg versions</a:t>
            </a:r>
          </a:p>
          <a:p>
            <a:pPr>
              <a:spcBef>
                <a:spcPct val="0"/>
              </a:spcBef>
            </a:pPr>
            <a:endParaRPr lang="en-US" smtClean="0"/>
          </a:p>
          <a:p>
            <a:pPr>
              <a:spcBef>
                <a:spcPct val="0"/>
              </a:spcBef>
            </a:pPr>
            <a:r>
              <a:rPr lang="en-US" smtClean="0"/>
              <a:t>Largest group of OSHA claims is admin/office claims</a:t>
            </a:r>
          </a:p>
          <a:p>
            <a:pPr>
              <a:spcBef>
                <a:spcPct val="0"/>
              </a:spcBef>
            </a:pPr>
            <a:endParaRPr lang="en-US" smtClean="0"/>
          </a:p>
          <a:p>
            <a:pPr>
              <a:spcBef>
                <a:spcPct val="0"/>
              </a:spcBef>
            </a:pPr>
            <a:r>
              <a:rPr lang="en-US" smtClean="0"/>
              <a:t>Violence in Workplace – FBI website</a:t>
            </a:r>
          </a:p>
          <a:p>
            <a:pPr>
              <a:spcBef>
                <a:spcPct val="0"/>
              </a:spcBef>
            </a:pPr>
            <a:endParaRPr lang="en-US" smtClean="0"/>
          </a:p>
          <a:p>
            <a:pPr>
              <a:spcBef>
                <a:spcPct val="0"/>
              </a:spcBef>
            </a:pPr>
            <a:r>
              <a:rPr lang="en-US" smtClean="0"/>
              <a:t>FMLA or ADA &amp; Healthy Families Act = time off for violence in home/domestic violence</a:t>
            </a:r>
          </a:p>
        </p:txBody>
      </p:sp>
      <p:sp>
        <p:nvSpPr>
          <p:cNvPr id="10854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4CA6D76-F6E1-4BFF-884E-73FA4019D1EC}" type="slidenum">
              <a:rPr lang="en-US"/>
              <a:pPr fontAlgn="base">
                <a:spcBef>
                  <a:spcPct val="0"/>
                </a:spcBef>
                <a:spcAft>
                  <a:spcPct val="0"/>
                </a:spcAft>
              </a:pPr>
              <a:t>38</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Image Placeholder 1"/>
          <p:cNvSpPr>
            <a:spLocks noGrp="1" noRot="1" noChangeAspect="1" noTextEdit="1"/>
          </p:cNvSpPr>
          <p:nvPr>
            <p:ph type="sldImg"/>
          </p:nvPr>
        </p:nvSpPr>
        <p:spPr bwMode="auto">
          <a:noFill/>
          <a:ln>
            <a:solidFill>
              <a:srgbClr val="000000"/>
            </a:solidFill>
            <a:miter lim="800000"/>
            <a:headEnd/>
            <a:tailEnd/>
          </a:ln>
        </p:spPr>
      </p:sp>
      <p:sp>
        <p:nvSpPr>
          <p:cNvPr id="10957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OSHA Review – 2 year review at their website Administrative &amp; Mfg versions</a:t>
            </a:r>
          </a:p>
          <a:p>
            <a:pPr>
              <a:spcBef>
                <a:spcPct val="0"/>
              </a:spcBef>
            </a:pPr>
            <a:endParaRPr lang="en-US" smtClean="0"/>
          </a:p>
          <a:p>
            <a:pPr>
              <a:spcBef>
                <a:spcPct val="0"/>
              </a:spcBef>
            </a:pPr>
            <a:r>
              <a:rPr lang="en-US" smtClean="0"/>
              <a:t>Largest group of OSHA claims is admin/office claims</a:t>
            </a:r>
          </a:p>
          <a:p>
            <a:pPr>
              <a:spcBef>
                <a:spcPct val="0"/>
              </a:spcBef>
            </a:pPr>
            <a:endParaRPr lang="en-US" smtClean="0"/>
          </a:p>
          <a:p>
            <a:pPr>
              <a:spcBef>
                <a:spcPct val="0"/>
              </a:spcBef>
            </a:pPr>
            <a:r>
              <a:rPr lang="en-US" smtClean="0"/>
              <a:t>FMLA or ADA &amp; Healthy Families Act = time off for violence in home/domestic violence</a:t>
            </a:r>
          </a:p>
        </p:txBody>
      </p:sp>
      <p:sp>
        <p:nvSpPr>
          <p:cNvPr id="1095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6596BF7-836B-4F62-BE02-3283DAE4B3D7}" type="slidenum">
              <a:rPr lang="en-US"/>
              <a:pPr fontAlgn="base">
                <a:spcBef>
                  <a:spcPct val="0"/>
                </a:spcBef>
                <a:spcAft>
                  <a:spcPct val="0"/>
                </a:spcAft>
              </a:pPr>
              <a:t>39</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Slide Image Placeholder 1"/>
          <p:cNvSpPr>
            <a:spLocks noGrp="1" noRot="1" noChangeAspect="1" noTextEdit="1"/>
          </p:cNvSpPr>
          <p:nvPr>
            <p:ph type="sldImg"/>
          </p:nvPr>
        </p:nvSpPr>
        <p:spPr bwMode="auto">
          <a:noFill/>
          <a:ln>
            <a:solidFill>
              <a:srgbClr val="000000"/>
            </a:solidFill>
            <a:miter lim="800000"/>
            <a:headEnd/>
            <a:tailEnd/>
          </a:ln>
        </p:spPr>
      </p:sp>
      <p:sp>
        <p:nvSpPr>
          <p:cNvPr id="11059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OSHA resources</a:t>
            </a:r>
          </a:p>
        </p:txBody>
      </p:sp>
      <p:sp>
        <p:nvSpPr>
          <p:cNvPr id="11059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71808BA-9A6E-4398-8DFD-A5470B6305DE}" type="slidenum">
              <a:rPr lang="en-US"/>
              <a:pPr fontAlgn="base">
                <a:spcBef>
                  <a:spcPct val="0"/>
                </a:spcBef>
                <a:spcAft>
                  <a:spcPct val="0"/>
                </a:spcAft>
              </a:pPr>
              <a:t>40</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bwMode="auto">
          <a:noFill/>
          <a:ln>
            <a:solidFill>
              <a:srgbClr val="000000"/>
            </a:solidFill>
            <a:miter lim="800000"/>
            <a:headEnd/>
            <a:tailEnd/>
          </a:ln>
        </p:spPr>
      </p:sp>
      <p:sp>
        <p:nvSpPr>
          <p:cNvPr id="7577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Facilitator Notes = Provide a brief overview of different functions in HR</a:t>
            </a:r>
          </a:p>
          <a:p>
            <a:pPr>
              <a:spcBef>
                <a:spcPct val="0"/>
              </a:spcBef>
            </a:pPr>
            <a:endParaRPr lang="en-US" smtClean="0"/>
          </a:p>
          <a:p>
            <a:pPr>
              <a:spcBef>
                <a:spcPct val="0"/>
              </a:spcBef>
            </a:pPr>
            <a:r>
              <a:rPr lang="en-US" smtClean="0"/>
              <a:t>**** do not spend longer than 1 minute on this slide . . . This is a brief overview only</a:t>
            </a:r>
          </a:p>
        </p:txBody>
      </p:sp>
      <p:sp>
        <p:nvSpPr>
          <p:cNvPr id="757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8A854AD-E25E-45BE-8FA4-68AA9C75E62E}" type="slidenum">
              <a:rPr lang="en-US"/>
              <a:pPr fontAlgn="base">
                <a:spcBef>
                  <a:spcPct val="0"/>
                </a:spcBef>
                <a:spcAft>
                  <a:spcPct val="0"/>
                </a:spcAft>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Slide Image Placeholder 1"/>
          <p:cNvSpPr>
            <a:spLocks noGrp="1" noRot="1" noChangeAspect="1" noTextEdit="1"/>
          </p:cNvSpPr>
          <p:nvPr>
            <p:ph type="sldImg"/>
          </p:nvPr>
        </p:nvSpPr>
        <p:spPr bwMode="auto">
          <a:noFill/>
          <a:ln>
            <a:solidFill>
              <a:srgbClr val="000000"/>
            </a:solidFill>
            <a:miter lim="800000"/>
            <a:headEnd/>
            <a:tailEnd/>
          </a:ln>
        </p:spPr>
      </p:sp>
      <p:sp>
        <p:nvSpPr>
          <p:cNvPr id="11161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Additional health &amp; safety resources</a:t>
            </a:r>
          </a:p>
        </p:txBody>
      </p:sp>
      <p:sp>
        <p:nvSpPr>
          <p:cNvPr id="11162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A769CDE-460C-469E-9994-F2E0C3A9DEF9}" type="slidenum">
              <a:rPr lang="en-US"/>
              <a:pPr fontAlgn="base">
                <a:spcBef>
                  <a:spcPct val="0"/>
                </a:spcBef>
                <a:spcAft>
                  <a:spcPct val="0"/>
                </a:spcAft>
              </a:pPr>
              <a:t>41</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77500" lnSpcReduction="20000"/>
          </a:bodyPr>
          <a:lstStyle/>
          <a:p>
            <a:pPr fontAlgn="auto">
              <a:spcBef>
                <a:spcPts val="0"/>
              </a:spcBef>
              <a:spcAft>
                <a:spcPts val="0"/>
              </a:spcAft>
              <a:defRPr/>
            </a:pPr>
            <a:r>
              <a:rPr lang="en-US" dirty="0" smtClean="0"/>
              <a:t>Facilitation Note = preventing being sued is a big issue with </a:t>
            </a:r>
            <a:r>
              <a:rPr lang="en-US" smtClean="0"/>
              <a:t>small business</a:t>
            </a:r>
            <a:endParaRPr lang="en-US" dirty="0" smtClean="0"/>
          </a:p>
          <a:p>
            <a:pPr fontAlgn="auto">
              <a:spcBef>
                <a:spcPts val="0"/>
              </a:spcBef>
              <a:spcAft>
                <a:spcPts val="0"/>
              </a:spcAft>
              <a:defRPr/>
            </a:pPr>
            <a:endParaRPr lang="en-US" dirty="0" smtClean="0"/>
          </a:p>
          <a:p>
            <a:pPr fontAlgn="auto">
              <a:spcBef>
                <a:spcPts val="0"/>
              </a:spcBef>
              <a:spcAft>
                <a:spcPts val="0"/>
              </a:spcAft>
              <a:defRPr/>
            </a:pPr>
            <a:r>
              <a:rPr lang="en-US" dirty="0" smtClean="0"/>
              <a:t>Rating Methods:</a:t>
            </a:r>
          </a:p>
          <a:p>
            <a:pPr fontAlgn="auto">
              <a:spcBef>
                <a:spcPts val="0"/>
              </a:spcBef>
              <a:spcAft>
                <a:spcPts val="0"/>
              </a:spcAft>
              <a:defRPr/>
            </a:pPr>
            <a:r>
              <a:rPr lang="en-US" u="sng" dirty="0" smtClean="0"/>
              <a:t>Paired Comparison</a:t>
            </a:r>
            <a:r>
              <a:rPr lang="en-US" dirty="0" smtClean="0"/>
              <a:t>. - The term used to describe an appraisal method for ranking employees. First, the names of the employees to be evaluated have been placed on separate sheets in a pre-determined order, so that each person has been compared with all other employees to be evaluated. The evaluator then checks the person he or she felt had been the better of the two on the criterion for each comparison. Typically the criterion has been the employees over all ability to do the present job. The number of times a person has been preferred is tallied, and the tally developed is an index of the number of preferences compared to the number being evaluated.</a:t>
            </a:r>
          </a:p>
          <a:p>
            <a:pPr fontAlgn="auto">
              <a:spcBef>
                <a:spcPts val="0"/>
              </a:spcBef>
              <a:spcAft>
                <a:spcPts val="0"/>
              </a:spcAft>
              <a:defRPr/>
            </a:pPr>
            <a:endParaRPr lang="en-US" dirty="0" smtClean="0"/>
          </a:p>
          <a:p>
            <a:pPr fontAlgn="auto">
              <a:spcBef>
                <a:spcPts val="0"/>
              </a:spcBef>
              <a:spcAft>
                <a:spcPts val="0"/>
              </a:spcAft>
              <a:defRPr/>
            </a:pPr>
            <a:r>
              <a:rPr lang="en-US" u="sng" dirty="0" smtClean="0"/>
              <a:t>Narrative or Essay Evaluation</a:t>
            </a:r>
            <a:r>
              <a:rPr lang="en-US" dirty="0" smtClean="0"/>
              <a:t>. - This appraisal method asked the evaluator to describe strengths and weaknesses of an employee's behavior.  Some companies still use this method exclusively, whereas in others, the method has been combined with the graphic rating scale. </a:t>
            </a:r>
          </a:p>
          <a:p>
            <a:pPr fontAlgn="auto">
              <a:spcBef>
                <a:spcPts val="0"/>
              </a:spcBef>
              <a:spcAft>
                <a:spcPts val="0"/>
              </a:spcAft>
              <a:defRPr/>
            </a:pPr>
            <a:endParaRPr lang="en-US" dirty="0" smtClean="0"/>
          </a:p>
          <a:p>
            <a:pPr fontAlgn="auto">
              <a:spcBef>
                <a:spcPts val="0"/>
              </a:spcBef>
              <a:spcAft>
                <a:spcPts val="0"/>
              </a:spcAft>
              <a:defRPr/>
            </a:pPr>
            <a:endParaRPr lang="en-US" dirty="0" smtClean="0"/>
          </a:p>
          <a:p>
            <a:pPr fontAlgn="auto">
              <a:spcBef>
                <a:spcPts val="0"/>
              </a:spcBef>
              <a:spcAft>
                <a:spcPts val="0"/>
              </a:spcAft>
              <a:defRPr/>
            </a:pPr>
            <a:r>
              <a:rPr lang="en-US" dirty="0" smtClean="0"/>
              <a:t>Most truly effective performance appraisal systems are characterized by the fact that those administering the performance appraisals are well trained. Instead of offering simple instructions to performance raters, organizations that want the most from their appraisal process usually implement training programs to correct a rater’s common mistakes. A list of common mistakes is as follows:</a:t>
            </a:r>
          </a:p>
          <a:p>
            <a:pPr fontAlgn="auto">
              <a:spcBef>
                <a:spcPts val="0"/>
              </a:spcBef>
              <a:spcAft>
                <a:spcPts val="0"/>
              </a:spcAft>
              <a:defRPr/>
            </a:pPr>
            <a:r>
              <a:rPr lang="en-US" dirty="0" smtClean="0"/>
              <a:t>1. Halo effect – rating employees “excellent” in many categories when they excel only in one.</a:t>
            </a:r>
          </a:p>
          <a:p>
            <a:pPr fontAlgn="auto">
              <a:spcBef>
                <a:spcPts val="0"/>
              </a:spcBef>
              <a:spcAft>
                <a:spcPts val="0"/>
              </a:spcAft>
              <a:defRPr/>
            </a:pPr>
            <a:r>
              <a:rPr lang="en-US" dirty="0" smtClean="0"/>
              <a:t>2. Leniency/stringency – very low or high ratings instead of finding any category in which the employee is average.</a:t>
            </a:r>
          </a:p>
          <a:p>
            <a:pPr fontAlgn="auto">
              <a:spcBef>
                <a:spcPts val="0"/>
              </a:spcBef>
              <a:spcAft>
                <a:spcPts val="0"/>
              </a:spcAft>
              <a:defRPr/>
            </a:pPr>
            <a:r>
              <a:rPr lang="en-US" dirty="0" smtClean="0"/>
              <a:t>3. Contrast effect – evaluating an individual in relation to other employees’ performance instead of on job requirements.</a:t>
            </a:r>
          </a:p>
          <a:p>
            <a:pPr fontAlgn="auto">
              <a:spcBef>
                <a:spcPts val="0"/>
              </a:spcBef>
              <a:spcAft>
                <a:spcPts val="0"/>
              </a:spcAft>
              <a:defRPr/>
            </a:pPr>
            <a:r>
              <a:rPr lang="en-US" dirty="0" smtClean="0"/>
              <a:t>4. Similar-to-me effect – rating employees favorably because they mirror the rater’s self-image.</a:t>
            </a:r>
          </a:p>
          <a:p>
            <a:pPr fontAlgn="auto">
              <a:spcBef>
                <a:spcPts val="0"/>
              </a:spcBef>
              <a:spcAft>
                <a:spcPts val="0"/>
              </a:spcAft>
              <a:defRPr/>
            </a:pPr>
            <a:r>
              <a:rPr lang="en-US" dirty="0" smtClean="0"/>
              <a:t>5. Central tendency error – putting every employee’s performance in the middle of the rating scale.</a:t>
            </a:r>
          </a:p>
          <a:p>
            <a:pPr fontAlgn="auto">
              <a:spcBef>
                <a:spcPts val="0"/>
              </a:spcBef>
              <a:spcAft>
                <a:spcPts val="0"/>
              </a:spcAft>
              <a:defRPr/>
            </a:pPr>
            <a:r>
              <a:rPr lang="en-US" dirty="0" smtClean="0"/>
              <a:t>6. First impression – letting initial evaluations of employees overshadow actual performance during the rating period.</a:t>
            </a:r>
            <a:endParaRPr lang="en-US" dirty="0"/>
          </a:p>
        </p:txBody>
      </p:sp>
      <p:sp>
        <p:nvSpPr>
          <p:cNvPr id="11264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1B124CC-75AC-4210-850E-EAE37353D637}" type="slidenum">
              <a:rPr lang="en-US"/>
              <a:pPr fontAlgn="base">
                <a:spcBef>
                  <a:spcPct val="0"/>
                </a:spcBef>
                <a:spcAft>
                  <a:spcPct val="0"/>
                </a:spcAft>
              </a:pPr>
              <a:t>42</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77500" lnSpcReduction="20000"/>
          </a:bodyPr>
          <a:lstStyle/>
          <a:p>
            <a:pPr fontAlgn="auto">
              <a:spcBef>
                <a:spcPts val="0"/>
              </a:spcBef>
              <a:spcAft>
                <a:spcPts val="0"/>
              </a:spcAft>
              <a:defRPr/>
            </a:pPr>
            <a:r>
              <a:rPr lang="en-US" dirty="0" smtClean="0"/>
              <a:t>Facilitation Note – ask question:</a:t>
            </a:r>
          </a:p>
          <a:p>
            <a:pPr fontAlgn="auto">
              <a:spcBef>
                <a:spcPts val="0"/>
              </a:spcBef>
              <a:spcAft>
                <a:spcPts val="0"/>
              </a:spcAft>
              <a:defRPr/>
            </a:pPr>
            <a:r>
              <a:rPr lang="en-US" dirty="0" smtClean="0"/>
              <a:t>“What types of situations warrant no use of Progressive Discipline process because situation is so severe that it warrants immediate attention &amp; resolution?”</a:t>
            </a:r>
          </a:p>
          <a:p>
            <a:pPr fontAlgn="auto">
              <a:spcBef>
                <a:spcPts val="0"/>
              </a:spcBef>
              <a:spcAft>
                <a:spcPts val="0"/>
              </a:spcAft>
              <a:defRPr/>
            </a:pPr>
            <a:r>
              <a:rPr lang="en-US" dirty="0" smtClean="0"/>
              <a:t>	- some issues where safety is involved</a:t>
            </a:r>
          </a:p>
          <a:p>
            <a:pPr fontAlgn="auto">
              <a:spcBef>
                <a:spcPts val="0"/>
              </a:spcBef>
              <a:spcAft>
                <a:spcPts val="0"/>
              </a:spcAft>
              <a:defRPr/>
            </a:pPr>
            <a:r>
              <a:rPr lang="en-US" dirty="0" smtClean="0"/>
              <a:t>	- harassment</a:t>
            </a:r>
          </a:p>
          <a:p>
            <a:pPr fontAlgn="auto">
              <a:spcBef>
                <a:spcPts val="0"/>
              </a:spcBef>
              <a:spcAft>
                <a:spcPts val="0"/>
              </a:spcAft>
              <a:defRPr/>
            </a:pPr>
            <a:r>
              <a:rPr lang="en-US" dirty="0" smtClean="0"/>
              <a:t>	- violence in the workplace</a:t>
            </a:r>
          </a:p>
          <a:p>
            <a:pPr fontAlgn="auto">
              <a:spcBef>
                <a:spcPts val="0"/>
              </a:spcBef>
              <a:spcAft>
                <a:spcPts val="0"/>
              </a:spcAft>
              <a:defRPr/>
            </a:pPr>
            <a:r>
              <a:rPr lang="en-US" dirty="0" smtClean="0"/>
              <a:t>	- theft of company property</a:t>
            </a:r>
          </a:p>
          <a:p>
            <a:pPr fontAlgn="auto">
              <a:spcBef>
                <a:spcPts val="0"/>
              </a:spcBef>
              <a:spcAft>
                <a:spcPts val="0"/>
              </a:spcAft>
              <a:defRPr/>
            </a:pPr>
            <a:r>
              <a:rPr lang="en-US" dirty="0" smtClean="0"/>
              <a:t>These situations are serious &amp; warrant direct addressing of situation</a:t>
            </a:r>
          </a:p>
        </p:txBody>
      </p:sp>
      <p:sp>
        <p:nvSpPr>
          <p:cNvPr id="1136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60E55B0-E365-4F14-8A0A-4F275DC0F1F3}" type="slidenum">
              <a:rPr lang="en-US"/>
              <a:pPr fontAlgn="base">
                <a:spcBef>
                  <a:spcPct val="0"/>
                </a:spcBef>
                <a:spcAft>
                  <a:spcPct val="0"/>
                </a:spcAft>
              </a:pPr>
              <a:t>43</a:t>
            </a:fld>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Slide Image Placeholder 1"/>
          <p:cNvSpPr>
            <a:spLocks noGrp="1" noRot="1" noChangeAspect="1" noTextEdit="1"/>
          </p:cNvSpPr>
          <p:nvPr>
            <p:ph type="sldImg"/>
          </p:nvPr>
        </p:nvSpPr>
        <p:spPr bwMode="auto">
          <a:noFill/>
          <a:ln>
            <a:solidFill>
              <a:srgbClr val="000000"/>
            </a:solidFill>
            <a:miter lim="800000"/>
            <a:headEnd/>
            <a:tailEnd/>
          </a:ln>
        </p:spPr>
      </p:sp>
      <p:sp>
        <p:nvSpPr>
          <p:cNvPr id="11469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Note: if you have employees that serve in the military, please contact Rebecca Jefferies &amp; she will share a PPT with USERRA  updates</a:t>
            </a:r>
          </a:p>
        </p:txBody>
      </p:sp>
      <p:sp>
        <p:nvSpPr>
          <p:cNvPr id="11469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93C9F38-1ECF-4051-92BD-3A9A493EB6C0}" type="slidenum">
              <a:rPr lang="en-US"/>
              <a:pPr fontAlgn="base">
                <a:spcBef>
                  <a:spcPct val="0"/>
                </a:spcBef>
                <a:spcAft>
                  <a:spcPct val="0"/>
                </a:spcAft>
              </a:pPr>
              <a:t>44</a:t>
            </a:fld>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Slide Image Placeholder 1"/>
          <p:cNvSpPr>
            <a:spLocks noGrp="1" noRot="1" noChangeAspect="1" noTextEdit="1"/>
          </p:cNvSpPr>
          <p:nvPr>
            <p:ph type="sldImg"/>
          </p:nvPr>
        </p:nvSpPr>
        <p:spPr bwMode="auto">
          <a:noFill/>
          <a:ln>
            <a:solidFill>
              <a:srgbClr val="000000"/>
            </a:solidFill>
            <a:miter lim="800000"/>
            <a:headEnd/>
            <a:tailEnd/>
          </a:ln>
        </p:spPr>
      </p:sp>
      <p:sp>
        <p:nvSpPr>
          <p:cNvPr id="11571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Facilitator Note = additional question to ask is “am I the best person to complete this investigation?”  Sometimes the owner/hr professional/department leader may have a conflict of interest, or a neutral party might be more effective</a:t>
            </a:r>
          </a:p>
          <a:p>
            <a:pPr>
              <a:spcBef>
                <a:spcPct val="0"/>
              </a:spcBef>
            </a:pPr>
            <a:endParaRPr lang="en-US" smtClean="0"/>
          </a:p>
          <a:p>
            <a:pPr>
              <a:spcBef>
                <a:spcPct val="0"/>
              </a:spcBef>
            </a:pPr>
            <a:r>
              <a:rPr lang="en-US" b="1" smtClean="0"/>
              <a:t>*** consider outsourcing the investigation to an HR consultant if not able to be neutral and unbiased</a:t>
            </a:r>
          </a:p>
          <a:p>
            <a:pPr>
              <a:spcBef>
                <a:spcPct val="0"/>
              </a:spcBef>
            </a:pPr>
            <a:endParaRPr lang="en-US" smtClean="0"/>
          </a:p>
          <a:p>
            <a:pPr>
              <a:spcBef>
                <a:spcPct val="0"/>
              </a:spcBef>
            </a:pPr>
            <a:r>
              <a:rPr lang="en-US" smtClean="0"/>
              <a:t>e.g. equitable pay, employee harassment</a:t>
            </a:r>
          </a:p>
          <a:p>
            <a:pPr>
              <a:spcBef>
                <a:spcPct val="0"/>
              </a:spcBef>
            </a:pPr>
            <a:endParaRPr lang="en-US" smtClean="0"/>
          </a:p>
          <a:p>
            <a:pPr>
              <a:spcBef>
                <a:spcPct val="0"/>
              </a:spcBef>
            </a:pPr>
            <a:r>
              <a:rPr lang="en-US" smtClean="0"/>
              <a:t>Religious accommodation, harassment, retaliation, age discrimination</a:t>
            </a:r>
          </a:p>
        </p:txBody>
      </p:sp>
      <p:sp>
        <p:nvSpPr>
          <p:cNvPr id="1157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99BF383-39F1-4796-AA34-252F6BA93F5A}" type="slidenum">
              <a:rPr lang="en-US"/>
              <a:pPr fontAlgn="base">
                <a:spcBef>
                  <a:spcPct val="0"/>
                </a:spcBef>
                <a:spcAft>
                  <a:spcPct val="0"/>
                </a:spcAft>
              </a:pPr>
              <a:t>45</a:t>
            </a:fld>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Slide Image Placeholder 1"/>
          <p:cNvSpPr>
            <a:spLocks noGrp="1" noRot="1" noChangeAspect="1" noTextEdit="1"/>
          </p:cNvSpPr>
          <p:nvPr>
            <p:ph type="sldImg"/>
          </p:nvPr>
        </p:nvSpPr>
        <p:spPr bwMode="auto">
          <a:noFill/>
          <a:ln>
            <a:solidFill>
              <a:srgbClr val="000000"/>
            </a:solidFill>
            <a:miter lim="800000"/>
            <a:headEnd/>
            <a:tailEnd/>
          </a:ln>
        </p:spPr>
      </p:sp>
      <p:sp>
        <p:nvSpPr>
          <p:cNvPr id="1167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e.g. equitable pay, employee harassment</a:t>
            </a:r>
          </a:p>
          <a:p>
            <a:pPr>
              <a:spcBef>
                <a:spcPct val="0"/>
              </a:spcBef>
            </a:pPr>
            <a:endParaRPr lang="en-US" smtClean="0"/>
          </a:p>
          <a:p>
            <a:pPr>
              <a:spcBef>
                <a:spcPct val="0"/>
              </a:spcBef>
            </a:pPr>
            <a:r>
              <a:rPr lang="en-US" smtClean="0"/>
              <a:t>Religious accommodation, harassment, retaliation, age discrimination</a:t>
            </a:r>
          </a:p>
        </p:txBody>
      </p:sp>
      <p:sp>
        <p:nvSpPr>
          <p:cNvPr id="1167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C164237-DE69-44A6-A115-862CB726EFEF}" type="slidenum">
              <a:rPr lang="en-US"/>
              <a:pPr fontAlgn="base">
                <a:spcBef>
                  <a:spcPct val="0"/>
                </a:spcBef>
                <a:spcAft>
                  <a:spcPct val="0"/>
                </a:spcAft>
              </a:pPr>
              <a:t>46</a:t>
            </a:fld>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Slide Image Placeholder 1"/>
          <p:cNvSpPr>
            <a:spLocks noGrp="1" noRot="1" noChangeAspect="1" noTextEdit="1"/>
          </p:cNvSpPr>
          <p:nvPr>
            <p:ph type="sldImg"/>
          </p:nvPr>
        </p:nvSpPr>
        <p:spPr bwMode="auto">
          <a:noFill/>
          <a:ln>
            <a:solidFill>
              <a:srgbClr val="000000"/>
            </a:solidFill>
            <a:miter lim="800000"/>
            <a:headEnd/>
            <a:tailEnd/>
          </a:ln>
        </p:spPr>
      </p:sp>
      <p:sp>
        <p:nvSpPr>
          <p:cNvPr id="11776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e.g. equitable pay, employee harassment</a:t>
            </a:r>
          </a:p>
          <a:p>
            <a:pPr>
              <a:spcBef>
                <a:spcPct val="0"/>
              </a:spcBef>
            </a:pPr>
            <a:endParaRPr lang="en-US" smtClean="0"/>
          </a:p>
          <a:p>
            <a:pPr>
              <a:spcBef>
                <a:spcPct val="0"/>
              </a:spcBef>
            </a:pPr>
            <a:r>
              <a:rPr lang="en-US" smtClean="0"/>
              <a:t>Religious accommodation, harassment, retaliation, age discrimination</a:t>
            </a:r>
          </a:p>
        </p:txBody>
      </p:sp>
      <p:sp>
        <p:nvSpPr>
          <p:cNvPr id="11776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A6F888E-77C7-464B-8374-AB5C1EC32B08}" type="slidenum">
              <a:rPr lang="en-US"/>
              <a:pPr fontAlgn="base">
                <a:spcBef>
                  <a:spcPct val="0"/>
                </a:spcBef>
                <a:spcAft>
                  <a:spcPct val="0"/>
                </a:spcAft>
              </a:pPr>
              <a:t>47</a:t>
            </a:fld>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Slide Image Placeholder 1"/>
          <p:cNvSpPr>
            <a:spLocks noGrp="1" noRot="1" noChangeAspect="1" noTextEdit="1"/>
          </p:cNvSpPr>
          <p:nvPr>
            <p:ph type="sldImg"/>
          </p:nvPr>
        </p:nvSpPr>
        <p:spPr bwMode="auto">
          <a:noFill/>
          <a:ln>
            <a:solidFill>
              <a:srgbClr val="000000"/>
            </a:solidFill>
            <a:miter lim="800000"/>
            <a:headEnd/>
            <a:tailEnd/>
          </a:ln>
        </p:spPr>
      </p:sp>
      <p:sp>
        <p:nvSpPr>
          <p:cNvPr id="11878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e.g. equitable pay, employee harassment</a:t>
            </a:r>
          </a:p>
          <a:p>
            <a:pPr>
              <a:spcBef>
                <a:spcPct val="0"/>
              </a:spcBef>
            </a:pPr>
            <a:endParaRPr lang="en-US" smtClean="0"/>
          </a:p>
          <a:p>
            <a:pPr>
              <a:spcBef>
                <a:spcPct val="0"/>
              </a:spcBef>
            </a:pPr>
            <a:r>
              <a:rPr lang="en-US" smtClean="0"/>
              <a:t>Religious accommodation, harassment, retaliation, age discrimination</a:t>
            </a:r>
          </a:p>
        </p:txBody>
      </p:sp>
      <p:sp>
        <p:nvSpPr>
          <p:cNvPr id="11878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1BCFC4C-CD67-4C0A-B117-51A67B77060A}" type="slidenum">
              <a:rPr lang="en-US"/>
              <a:pPr fontAlgn="base">
                <a:spcBef>
                  <a:spcPct val="0"/>
                </a:spcBef>
                <a:spcAft>
                  <a:spcPct val="0"/>
                </a:spcAft>
              </a:pPr>
              <a:t>48</a:t>
            </a:fld>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p:cNvSpPr>
            <a:spLocks noGrp="1" noRot="1" noChangeAspect="1" noTextEdit="1"/>
          </p:cNvSpPr>
          <p:nvPr>
            <p:ph type="sldImg"/>
          </p:nvPr>
        </p:nvSpPr>
        <p:spPr bwMode="auto">
          <a:noFill/>
          <a:ln>
            <a:solidFill>
              <a:srgbClr val="000000"/>
            </a:solidFill>
            <a:miter lim="800000"/>
            <a:headEnd/>
            <a:tailEnd/>
          </a:ln>
        </p:spPr>
      </p:sp>
      <p:sp>
        <p:nvSpPr>
          <p:cNvPr id="11981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e.g. equitable pay, employee harassment</a:t>
            </a:r>
          </a:p>
          <a:p>
            <a:pPr>
              <a:spcBef>
                <a:spcPct val="0"/>
              </a:spcBef>
            </a:pPr>
            <a:endParaRPr lang="en-US" smtClean="0"/>
          </a:p>
          <a:p>
            <a:pPr>
              <a:spcBef>
                <a:spcPct val="0"/>
              </a:spcBef>
            </a:pPr>
            <a:r>
              <a:rPr lang="en-US" smtClean="0"/>
              <a:t>Religious accommodation, harassment, retaliation, age discrimination</a:t>
            </a:r>
          </a:p>
        </p:txBody>
      </p:sp>
      <p:sp>
        <p:nvSpPr>
          <p:cNvPr id="1198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8E731B2-276E-4EE1-BC99-252E89B2D911}" type="slidenum">
              <a:rPr lang="en-US"/>
              <a:pPr fontAlgn="base">
                <a:spcBef>
                  <a:spcPct val="0"/>
                </a:spcBef>
                <a:spcAft>
                  <a:spcPct val="0"/>
                </a:spcAft>
              </a:pPr>
              <a:t>49</a:t>
            </a:fld>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Slide Image Placeholder 1"/>
          <p:cNvSpPr>
            <a:spLocks noGrp="1" noRot="1" noChangeAspect="1" noTextEdit="1"/>
          </p:cNvSpPr>
          <p:nvPr>
            <p:ph type="sldImg"/>
          </p:nvPr>
        </p:nvSpPr>
        <p:spPr bwMode="auto">
          <a:noFill/>
          <a:ln>
            <a:solidFill>
              <a:srgbClr val="000000"/>
            </a:solidFill>
            <a:miter lim="800000"/>
            <a:headEnd/>
            <a:tailEnd/>
          </a:ln>
        </p:spPr>
      </p:sp>
      <p:sp>
        <p:nvSpPr>
          <p:cNvPr id="12083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Facilitator Notes = consistency is the name of the game here</a:t>
            </a:r>
          </a:p>
          <a:p>
            <a:pPr>
              <a:spcBef>
                <a:spcPct val="0"/>
              </a:spcBef>
            </a:pPr>
            <a:endParaRPr lang="en-US" smtClean="0"/>
          </a:p>
          <a:p>
            <a:pPr>
              <a:spcBef>
                <a:spcPct val="0"/>
              </a:spcBef>
              <a:buFontTx/>
              <a:buChar char="-"/>
            </a:pPr>
            <a:r>
              <a:rPr lang="en-US" smtClean="0"/>
              <a:t>If have policy, then enforce it equally for all . . . No Exceptions !</a:t>
            </a:r>
          </a:p>
          <a:p>
            <a:pPr>
              <a:spcBef>
                <a:spcPct val="0"/>
              </a:spcBef>
              <a:buFontTx/>
              <a:buChar char="-"/>
            </a:pPr>
            <a:r>
              <a:rPr lang="en-US" smtClean="0"/>
              <a:t> The slippery slope is its easy to provide a special response for someone who has done extra/above &amp; beyond standard job expectations for the company in the past, then another person calls “Foul” when they don’t get the same considerations</a:t>
            </a:r>
          </a:p>
          <a:p>
            <a:pPr>
              <a:spcBef>
                <a:spcPct val="0"/>
              </a:spcBef>
              <a:buFontTx/>
              <a:buChar char="-"/>
            </a:pPr>
            <a:r>
              <a:rPr lang="en-US" smtClean="0"/>
              <a:t> this is especially a challenge when you “like” one employee, and find another to be lazy/annoying/abrasive</a:t>
            </a:r>
          </a:p>
        </p:txBody>
      </p:sp>
      <p:sp>
        <p:nvSpPr>
          <p:cNvPr id="12083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C2164A1-724C-4EB2-9F9D-72A8EEA131F2}" type="slidenum">
              <a:rPr lang="en-US"/>
              <a:pPr fontAlgn="base">
                <a:spcBef>
                  <a:spcPct val="0"/>
                </a:spcBef>
                <a:spcAft>
                  <a:spcPct val="0"/>
                </a:spcAft>
              </a:pPr>
              <a:t>50</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lstStyle/>
          <a:p>
            <a:pPr fontAlgn="auto">
              <a:spcBef>
                <a:spcPts val="0"/>
              </a:spcBef>
              <a:spcAft>
                <a:spcPts val="0"/>
              </a:spcAft>
              <a:defRPr/>
            </a:pPr>
            <a:r>
              <a:rPr lang="en-US" dirty="0" smtClean="0"/>
              <a:t>Facilitation Tip:</a:t>
            </a:r>
          </a:p>
          <a:p>
            <a:pPr marL="228600" indent="-228600" fontAlgn="auto">
              <a:spcBef>
                <a:spcPts val="0"/>
              </a:spcBef>
              <a:spcAft>
                <a:spcPts val="0"/>
              </a:spcAft>
              <a:buFontTx/>
              <a:buAutoNum type="arabicPeriod"/>
              <a:defRPr/>
            </a:pPr>
            <a:r>
              <a:rPr lang="en-US" dirty="0" smtClean="0"/>
              <a:t>Quick overview of HR roles</a:t>
            </a:r>
          </a:p>
          <a:p>
            <a:pPr marL="228600" indent="-228600" fontAlgn="auto">
              <a:spcBef>
                <a:spcPts val="0"/>
              </a:spcBef>
              <a:spcAft>
                <a:spcPts val="0"/>
              </a:spcAft>
              <a:buFontTx/>
              <a:buAutoNum type="arabicPeriod"/>
              <a:defRPr/>
            </a:pPr>
            <a:r>
              <a:rPr lang="en-US" dirty="0" smtClean="0"/>
              <a:t>As HR professionals we think of strategy as the key to HR</a:t>
            </a:r>
          </a:p>
          <a:p>
            <a:pPr marL="228600" indent="-228600" fontAlgn="auto">
              <a:spcBef>
                <a:spcPts val="0"/>
              </a:spcBef>
              <a:spcAft>
                <a:spcPts val="0"/>
              </a:spcAft>
              <a:buFontTx/>
              <a:buAutoNum type="arabicPeriod"/>
              <a:defRPr/>
            </a:pPr>
            <a:r>
              <a:rPr lang="en-US" dirty="0" smtClean="0"/>
              <a:t>However in small business the key is really administrative and operational (including legal issues).  Please keep this in mind as you briefly review this slide &amp; move from Administrative concerns to the strategic side of HR. </a:t>
            </a:r>
          </a:p>
          <a:p>
            <a:pPr fontAlgn="auto">
              <a:spcBef>
                <a:spcPts val="0"/>
              </a:spcBef>
              <a:spcAft>
                <a:spcPts val="0"/>
              </a:spcAft>
              <a:defRPr/>
            </a:pPr>
            <a:endParaRPr lang="en-US" dirty="0" smtClean="0"/>
          </a:p>
          <a:p>
            <a:pPr fontAlgn="auto">
              <a:spcBef>
                <a:spcPts val="0"/>
              </a:spcBef>
              <a:spcAft>
                <a:spcPts val="0"/>
              </a:spcAft>
              <a:defRPr/>
            </a:pPr>
            <a:r>
              <a:rPr lang="en-US" dirty="0" smtClean="0"/>
              <a:t>Info included in Participant’s PPT:</a:t>
            </a:r>
          </a:p>
          <a:p>
            <a:pPr fontAlgn="auto">
              <a:spcBef>
                <a:spcPts val="0"/>
              </a:spcBef>
              <a:spcAft>
                <a:spcPts val="0"/>
              </a:spcAft>
              <a:defRPr/>
            </a:pPr>
            <a:r>
              <a:rPr lang="en-US" dirty="0" smtClean="0"/>
              <a:t>Questions to ask myself &amp; my business to get focused on Strategy:</a:t>
            </a:r>
          </a:p>
          <a:p>
            <a:pPr fontAlgn="auto">
              <a:spcBef>
                <a:spcPts val="0"/>
              </a:spcBef>
              <a:spcAft>
                <a:spcPts val="0"/>
              </a:spcAft>
              <a:defRPr/>
            </a:pPr>
            <a:r>
              <a:rPr lang="en-US" dirty="0" smtClean="0"/>
              <a:t>	Define the mission: What is our goal?</a:t>
            </a:r>
          </a:p>
          <a:p>
            <a:pPr fontAlgn="auto">
              <a:spcBef>
                <a:spcPts val="0"/>
              </a:spcBef>
              <a:spcAft>
                <a:spcPts val="0"/>
              </a:spcAft>
              <a:defRPr/>
            </a:pPr>
            <a:r>
              <a:rPr lang="en-US" dirty="0" smtClean="0"/>
              <a:t>	Scan the environment(s): What is going on internally and externally?</a:t>
            </a:r>
          </a:p>
          <a:p>
            <a:pPr fontAlgn="auto">
              <a:spcBef>
                <a:spcPts val="0"/>
              </a:spcBef>
              <a:spcAft>
                <a:spcPts val="0"/>
              </a:spcAft>
              <a:defRPr/>
            </a:pPr>
            <a:r>
              <a:rPr lang="en-US" dirty="0" smtClean="0"/>
              <a:t>	Forecast supply and demand: What are we going to need?</a:t>
            </a:r>
          </a:p>
          <a:p>
            <a:pPr fontAlgn="auto">
              <a:spcBef>
                <a:spcPts val="0"/>
              </a:spcBef>
              <a:spcAft>
                <a:spcPts val="0"/>
              </a:spcAft>
              <a:defRPr/>
            </a:pPr>
            <a:r>
              <a:rPr lang="en-US" dirty="0" smtClean="0"/>
              <a:t>	Complete an HR inventory: What do skills do we have and where is the gap?</a:t>
            </a:r>
          </a:p>
          <a:p>
            <a:pPr fontAlgn="auto">
              <a:spcBef>
                <a:spcPts val="0"/>
              </a:spcBef>
              <a:spcAft>
                <a:spcPts val="0"/>
              </a:spcAft>
              <a:defRPr/>
            </a:pPr>
            <a:r>
              <a:rPr lang="en-US" dirty="0" smtClean="0"/>
              <a:t>	What must we do to bridge/reduce the gap? (aka Strategy)</a:t>
            </a:r>
          </a:p>
          <a:p>
            <a:pPr fontAlgn="auto">
              <a:spcBef>
                <a:spcPts val="0"/>
              </a:spcBef>
              <a:spcAft>
                <a:spcPts val="0"/>
              </a:spcAft>
              <a:defRPr/>
            </a:pPr>
            <a:r>
              <a:rPr lang="en-US" dirty="0" smtClean="0"/>
              <a:t>	Execute the HR strategy: What is our action plan?</a:t>
            </a:r>
          </a:p>
          <a:p>
            <a:pPr fontAlgn="auto">
              <a:spcBef>
                <a:spcPts val="0"/>
              </a:spcBef>
              <a:spcAft>
                <a:spcPts val="0"/>
              </a:spcAft>
              <a:defRPr/>
            </a:pPr>
            <a:r>
              <a:rPr lang="en-US" dirty="0" smtClean="0"/>
              <a:t>	Involve the population: Who are other departments and employees that need to be part of the process</a:t>
            </a:r>
          </a:p>
          <a:p>
            <a:pPr fontAlgn="auto">
              <a:spcBef>
                <a:spcPts val="0"/>
              </a:spcBef>
              <a:spcAft>
                <a:spcPts val="0"/>
              </a:spcAft>
              <a:defRPr/>
            </a:pPr>
            <a:r>
              <a:rPr lang="en-US" dirty="0" smtClean="0"/>
              <a:t>	Use HR Metrics to measure success &amp; identify areas for improvement</a:t>
            </a:r>
            <a:endParaRPr lang="en-US" dirty="0"/>
          </a:p>
        </p:txBody>
      </p:sp>
      <p:sp>
        <p:nvSpPr>
          <p:cNvPr id="7680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6DC1136-A519-4355-B236-094742617DD8}" type="slidenum">
              <a:rPr lang="en-US"/>
              <a:pPr fontAlgn="base">
                <a:spcBef>
                  <a:spcPct val="0"/>
                </a:spcBef>
                <a:spcAft>
                  <a:spcPct val="0"/>
                </a:spcAft>
              </a:pPr>
              <a:t>5</a:t>
            </a:fld>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p:cNvSpPr>
            <a:spLocks noGrp="1" noRot="1" noChangeAspect="1" noTextEdit="1"/>
          </p:cNvSpPr>
          <p:nvPr>
            <p:ph type="sldImg"/>
          </p:nvPr>
        </p:nvSpPr>
        <p:spPr bwMode="auto">
          <a:noFill/>
          <a:ln>
            <a:solidFill>
              <a:srgbClr val="000000"/>
            </a:solidFill>
            <a:miter lim="800000"/>
            <a:headEnd/>
            <a:tailEnd/>
          </a:ln>
        </p:spPr>
      </p:sp>
      <p:sp>
        <p:nvSpPr>
          <p:cNvPr id="12185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Facilitator Notes = 1</a:t>
            </a:r>
            <a:r>
              <a:rPr lang="en-US" baseline="30000" smtClean="0"/>
              <a:t>st</a:t>
            </a:r>
            <a:r>
              <a:rPr lang="en-US" smtClean="0"/>
              <a:t>, don’t do it wrong !</a:t>
            </a:r>
          </a:p>
          <a:p>
            <a:pPr>
              <a:spcBef>
                <a:spcPct val="0"/>
              </a:spcBef>
            </a:pPr>
            <a:endParaRPr lang="en-US" smtClean="0"/>
          </a:p>
          <a:p>
            <a:pPr>
              <a:spcBef>
                <a:spcPct val="0"/>
              </a:spcBef>
            </a:pPr>
            <a:r>
              <a:rPr lang="en-US" smtClean="0"/>
              <a:t>Document every Performance Review</a:t>
            </a:r>
          </a:p>
          <a:p>
            <a:pPr>
              <a:spcBef>
                <a:spcPct val="0"/>
              </a:spcBef>
            </a:pPr>
            <a:endParaRPr lang="en-US" smtClean="0"/>
          </a:p>
          <a:p>
            <a:pPr>
              <a:spcBef>
                <a:spcPct val="0"/>
              </a:spcBef>
            </a:pPr>
            <a:r>
              <a:rPr lang="en-US" smtClean="0"/>
              <a:t>Document every step of the Progressive Discipline process (even the “Verbal” warning = make note that employee received verbal warning &amp; on what date and topic)</a:t>
            </a:r>
          </a:p>
        </p:txBody>
      </p:sp>
      <p:sp>
        <p:nvSpPr>
          <p:cNvPr id="12186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854F25F-8F16-4CD0-94ED-FFC123CE7BEE}" type="slidenum">
              <a:rPr lang="en-US"/>
              <a:pPr fontAlgn="base">
                <a:spcBef>
                  <a:spcPct val="0"/>
                </a:spcBef>
                <a:spcAft>
                  <a:spcPct val="0"/>
                </a:spcAft>
              </a:pPr>
              <a:t>51</a:t>
            </a:fld>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Slide Image Placeholder 1"/>
          <p:cNvSpPr>
            <a:spLocks noGrp="1" noRot="1" noChangeAspect="1" noTextEdit="1"/>
          </p:cNvSpPr>
          <p:nvPr>
            <p:ph type="sldImg"/>
          </p:nvPr>
        </p:nvSpPr>
        <p:spPr bwMode="auto">
          <a:noFill/>
          <a:ln>
            <a:solidFill>
              <a:srgbClr val="000000"/>
            </a:solidFill>
            <a:miter lim="800000"/>
            <a:headEnd/>
            <a:tailEnd/>
          </a:ln>
        </p:spPr>
      </p:sp>
      <p:sp>
        <p:nvSpPr>
          <p:cNvPr id="12288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State Statutes: understand how to find these as well as when they do and do not “trump” the Federal ones – i.e. most stringent one “wins”</a:t>
            </a:r>
          </a:p>
        </p:txBody>
      </p:sp>
      <p:sp>
        <p:nvSpPr>
          <p:cNvPr id="12288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D5383B3-6B78-4705-8283-FBBB2A02904F}" type="slidenum">
              <a:rPr lang="en-US"/>
              <a:pPr fontAlgn="base">
                <a:spcBef>
                  <a:spcPct val="0"/>
                </a:spcBef>
                <a:spcAft>
                  <a:spcPct val="0"/>
                </a:spcAft>
              </a:pPr>
              <a:t>52</a:t>
            </a:fld>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70000" lnSpcReduction="20000"/>
          </a:bodyPr>
          <a:lstStyle/>
          <a:p>
            <a:pPr fontAlgn="auto">
              <a:spcBef>
                <a:spcPts val="0"/>
              </a:spcBef>
              <a:spcAft>
                <a:spcPts val="0"/>
              </a:spcAft>
              <a:defRPr/>
            </a:pPr>
            <a:r>
              <a:rPr lang="en-US" b="1" dirty="0" smtClean="0"/>
              <a:t>When Can You Legally Fire Employees?</a:t>
            </a:r>
          </a:p>
          <a:p>
            <a:pPr fontAlgn="auto">
              <a:spcBef>
                <a:spcPts val="0"/>
              </a:spcBef>
              <a:spcAft>
                <a:spcPts val="0"/>
              </a:spcAft>
              <a:defRPr/>
            </a:pPr>
            <a:endParaRPr lang="en-US" dirty="0" smtClean="0"/>
          </a:p>
          <a:p>
            <a:pPr fontAlgn="auto">
              <a:spcBef>
                <a:spcPts val="0"/>
              </a:spcBef>
              <a:spcAft>
                <a:spcPts val="0"/>
              </a:spcAft>
              <a:defRPr/>
            </a:pPr>
            <a:r>
              <a:rPr lang="en-US" dirty="0" smtClean="0"/>
              <a:t>Finding out when you can legally fire employees isn't an easy question to answer. Laws and cases have become increasingly protective of employees. Although the "at will" doctrine is still prevalent in many states (meaning that you can freely fire an employee at any time), there are many exceptions. Plus, employees are increasingly suing managers and companies for "wrongful termination," harassment, discrimination, and other reasons. </a:t>
            </a:r>
          </a:p>
          <a:p>
            <a:pPr fontAlgn="auto">
              <a:spcBef>
                <a:spcPts val="0"/>
              </a:spcBef>
              <a:spcAft>
                <a:spcPts val="0"/>
              </a:spcAft>
              <a:defRPr/>
            </a:pPr>
            <a:endParaRPr lang="en-US" dirty="0" smtClean="0"/>
          </a:p>
          <a:p>
            <a:pPr fontAlgn="auto">
              <a:spcBef>
                <a:spcPts val="0"/>
              </a:spcBef>
              <a:spcAft>
                <a:spcPts val="0"/>
              </a:spcAft>
              <a:defRPr/>
            </a:pPr>
            <a:r>
              <a:rPr lang="en-US" dirty="0" smtClean="0"/>
              <a:t>Employment lawsuits can be nasty and expensive, and they can generate negative publicity for your company. Juries tend to be particularly partial to terminated employees. </a:t>
            </a:r>
          </a:p>
          <a:p>
            <a:pPr fontAlgn="auto">
              <a:spcBef>
                <a:spcPts val="0"/>
              </a:spcBef>
              <a:spcAft>
                <a:spcPts val="0"/>
              </a:spcAft>
              <a:defRPr/>
            </a:pPr>
            <a:endParaRPr lang="en-US" dirty="0" smtClean="0"/>
          </a:p>
          <a:p>
            <a:pPr fontAlgn="auto">
              <a:spcBef>
                <a:spcPts val="0"/>
              </a:spcBef>
              <a:spcAft>
                <a:spcPts val="0"/>
              </a:spcAft>
              <a:defRPr/>
            </a:pPr>
            <a:r>
              <a:rPr lang="en-US" dirty="0" smtClean="0"/>
              <a:t>So when </a:t>
            </a:r>
            <a:r>
              <a:rPr lang="en-US" i="1" dirty="0" smtClean="0"/>
              <a:t>can</a:t>
            </a:r>
            <a:r>
              <a:rPr lang="en-US" dirty="0" smtClean="0"/>
              <a:t> you legally fire an employee? Here is a list of some reasons that should generally stand up: </a:t>
            </a:r>
          </a:p>
          <a:p>
            <a:pPr fontAlgn="auto">
              <a:spcBef>
                <a:spcPts val="0"/>
              </a:spcBef>
              <a:spcAft>
                <a:spcPts val="0"/>
              </a:spcAft>
              <a:defRPr/>
            </a:pPr>
            <a:r>
              <a:rPr lang="en-US" b="1" dirty="0" smtClean="0"/>
              <a:t>Consistent incompetence.</a:t>
            </a:r>
            <a:r>
              <a:rPr lang="en-US" dirty="0" smtClean="0"/>
              <a:t> If an employee just isn't able to do a competent job, and you have given the employee a reasonable opportunity to succeed, then termination will often be seen as appropriate. </a:t>
            </a:r>
          </a:p>
          <a:p>
            <a:pPr fontAlgn="auto">
              <a:spcBef>
                <a:spcPts val="0"/>
              </a:spcBef>
              <a:spcAft>
                <a:spcPts val="0"/>
              </a:spcAft>
              <a:defRPr/>
            </a:pPr>
            <a:endParaRPr lang="en-US" b="1" dirty="0" smtClean="0"/>
          </a:p>
          <a:p>
            <a:pPr fontAlgn="auto">
              <a:spcBef>
                <a:spcPts val="0"/>
              </a:spcBef>
              <a:spcAft>
                <a:spcPts val="0"/>
              </a:spcAft>
              <a:defRPr/>
            </a:pPr>
            <a:r>
              <a:rPr lang="en-US" b="1" dirty="0" smtClean="0"/>
              <a:t>Violation of company policy.</a:t>
            </a:r>
            <a:r>
              <a:rPr lang="en-US" dirty="0" smtClean="0"/>
              <a:t> If you have established clear, legal, and consistent policies, and the employee obviously has violated them in a meaningful way, then termination is appropriate. Violation of </a:t>
            </a:r>
            <a:r>
              <a:rPr lang="en-US" dirty="0" err="1" smtClean="0"/>
              <a:t>antiharassment</a:t>
            </a:r>
            <a:r>
              <a:rPr lang="en-US" dirty="0" smtClean="0"/>
              <a:t>, discrimination, or confidentiality policies are particularly actionable. </a:t>
            </a:r>
          </a:p>
          <a:p>
            <a:pPr fontAlgn="auto">
              <a:spcBef>
                <a:spcPts val="0"/>
              </a:spcBef>
              <a:spcAft>
                <a:spcPts val="0"/>
              </a:spcAft>
              <a:defRPr/>
            </a:pPr>
            <a:endParaRPr lang="en-US" b="1" dirty="0" smtClean="0"/>
          </a:p>
          <a:p>
            <a:pPr fontAlgn="auto">
              <a:spcBef>
                <a:spcPts val="0"/>
              </a:spcBef>
              <a:spcAft>
                <a:spcPts val="0"/>
              </a:spcAft>
              <a:defRPr/>
            </a:pPr>
            <a:r>
              <a:rPr lang="en-US" b="1" dirty="0" smtClean="0"/>
              <a:t>Repeated unexcused absenteeism or tardiness.</a:t>
            </a:r>
            <a:r>
              <a:rPr lang="en-US" dirty="0" smtClean="0"/>
              <a:t> Your company depends on its employees to show up for work and perform their jobs. Continual absence or tardiness jeopardizes the ability of an employee to complete important tasks. If absenteeism or tardiness is continual and unexcused, then termination may be justified. Be careful to investigate the reason for the absences. If they're the result of a medical condition, you may need to accommodate that condition, or at least attempt to do so. </a:t>
            </a:r>
          </a:p>
          <a:p>
            <a:pPr fontAlgn="auto">
              <a:spcBef>
                <a:spcPts val="0"/>
              </a:spcBef>
              <a:spcAft>
                <a:spcPts val="0"/>
              </a:spcAft>
              <a:defRPr/>
            </a:pPr>
            <a:endParaRPr lang="en-US" b="1" dirty="0" smtClean="0"/>
          </a:p>
          <a:p>
            <a:pPr fontAlgn="auto">
              <a:spcBef>
                <a:spcPts val="0"/>
              </a:spcBef>
              <a:spcAft>
                <a:spcPts val="0"/>
              </a:spcAft>
              <a:defRPr/>
            </a:pPr>
            <a:r>
              <a:rPr lang="en-US" b="1" dirty="0" smtClean="0"/>
              <a:t>Physical violence.</a:t>
            </a:r>
            <a:r>
              <a:rPr lang="en-US" dirty="0" smtClean="0"/>
              <a:t> If an employee commits or threatens physical violence, you will want to fire him or her immediately. All employees are entitled to a safe work environment, and employers have a duty to take reasonable steps to provide for that. </a:t>
            </a:r>
          </a:p>
          <a:p>
            <a:pPr fontAlgn="auto">
              <a:spcBef>
                <a:spcPts val="0"/>
              </a:spcBef>
              <a:spcAft>
                <a:spcPts val="0"/>
              </a:spcAft>
              <a:defRPr/>
            </a:pPr>
            <a:endParaRPr lang="en-US" b="1" dirty="0" smtClean="0"/>
          </a:p>
          <a:p>
            <a:pPr fontAlgn="auto">
              <a:spcBef>
                <a:spcPts val="0"/>
              </a:spcBef>
              <a:spcAft>
                <a:spcPts val="0"/>
              </a:spcAft>
              <a:defRPr/>
            </a:pPr>
            <a:r>
              <a:rPr lang="en-US" b="1" dirty="0" smtClean="0"/>
              <a:t>Drugs and alcohol.</a:t>
            </a:r>
            <a:r>
              <a:rPr lang="en-US" dirty="0" smtClean="0"/>
              <a:t> Depending on the circumstances, being under the influence at the office may be grounds for immediate suspension or termination. Some companies now offer treatment and rehabilitation counseling as an alternative to immediate firing. Conditions caused by the use of prescribed drugs may also require a more tempered response. </a:t>
            </a:r>
          </a:p>
          <a:p>
            <a:pPr fontAlgn="auto">
              <a:spcBef>
                <a:spcPts val="0"/>
              </a:spcBef>
              <a:spcAft>
                <a:spcPts val="0"/>
              </a:spcAft>
              <a:defRPr/>
            </a:pPr>
            <a:endParaRPr lang="en-US" b="1" dirty="0" smtClean="0"/>
          </a:p>
          <a:p>
            <a:pPr fontAlgn="auto">
              <a:spcBef>
                <a:spcPts val="0"/>
              </a:spcBef>
              <a:spcAft>
                <a:spcPts val="0"/>
              </a:spcAft>
              <a:defRPr/>
            </a:pPr>
            <a:r>
              <a:rPr lang="en-US" b="1" dirty="0" smtClean="0"/>
              <a:t>Illegal acts.</a:t>
            </a:r>
            <a:r>
              <a:rPr lang="en-US" dirty="0" smtClean="0"/>
              <a:t> If you find the employee committing illegal acts, such as theft or embezzlement, immediate termination is justified. Before you fire the accused employee, however, make sure you know all the facts and have heard the employee's side of the story. </a:t>
            </a:r>
          </a:p>
          <a:p>
            <a:pPr fontAlgn="auto">
              <a:spcBef>
                <a:spcPts val="0"/>
              </a:spcBef>
              <a:spcAft>
                <a:spcPts val="0"/>
              </a:spcAft>
              <a:defRPr/>
            </a:pPr>
            <a:endParaRPr lang="en-US" b="1" dirty="0" smtClean="0"/>
          </a:p>
          <a:p>
            <a:pPr fontAlgn="auto">
              <a:spcBef>
                <a:spcPts val="0"/>
              </a:spcBef>
              <a:spcAft>
                <a:spcPts val="0"/>
              </a:spcAft>
              <a:defRPr/>
            </a:pPr>
            <a:r>
              <a:rPr lang="en-US" b="1" dirty="0" smtClean="0"/>
              <a:t>Falsified information.</a:t>
            </a:r>
            <a:r>
              <a:rPr lang="en-US" dirty="0" smtClean="0"/>
              <a:t> Sometimes employees lie on their employment applications or resumes (they list fake degrees or jobs they've never held). When you discover this, and the falsification appears deliberate and material, termination of the employee is usually warranted. </a:t>
            </a:r>
          </a:p>
          <a:p>
            <a:pPr fontAlgn="auto">
              <a:spcBef>
                <a:spcPts val="0"/>
              </a:spcBef>
              <a:spcAft>
                <a:spcPts val="0"/>
              </a:spcAft>
              <a:defRPr/>
            </a:pPr>
            <a:r>
              <a:rPr lang="en-US" dirty="0" smtClean="0"/>
              <a:t>There are other instances when you can legally fire an employee. For example, if the employee has had shortcomings and has been given fair warning of these problems with a reasonable opportunity to respond, then a firing can often be legally defensible. </a:t>
            </a:r>
          </a:p>
          <a:p>
            <a:pPr fontAlgn="auto">
              <a:spcBef>
                <a:spcPts val="0"/>
              </a:spcBef>
              <a:spcAft>
                <a:spcPts val="0"/>
              </a:spcAft>
              <a:defRPr/>
            </a:pPr>
            <a:endParaRPr lang="en-US" dirty="0" smtClean="0"/>
          </a:p>
          <a:p>
            <a:pPr fontAlgn="auto">
              <a:spcBef>
                <a:spcPts val="0"/>
              </a:spcBef>
              <a:spcAft>
                <a:spcPts val="0"/>
              </a:spcAft>
              <a:defRPr/>
            </a:pPr>
            <a:r>
              <a:rPr lang="en-US" dirty="0" smtClean="0"/>
              <a:t>Note: If you do fire an employee and a lawsuit is brought against your company, you should have adequate backup documentation and proof as to the rationale and reasonableness of your actions. Numerous employee appraisals that show consistent poor performance can be part of the documentation (see the sample employee appraisal form listed on this page). </a:t>
            </a:r>
          </a:p>
          <a:p>
            <a:pPr fontAlgn="auto">
              <a:spcBef>
                <a:spcPts val="0"/>
              </a:spcBef>
              <a:spcAft>
                <a:spcPts val="0"/>
              </a:spcAft>
              <a:defRPr/>
            </a:pPr>
            <a:endParaRPr lang="en-US" dirty="0" smtClean="0"/>
          </a:p>
          <a:p>
            <a:pPr fontAlgn="auto">
              <a:spcBef>
                <a:spcPts val="0"/>
              </a:spcBef>
              <a:spcAft>
                <a:spcPts val="0"/>
              </a:spcAft>
              <a:defRPr/>
            </a:pPr>
            <a:r>
              <a:rPr lang="en-US" dirty="0" smtClean="0"/>
              <a:t>Ultimately, the safest approach to firing an employee is to make sure you have a reasonable and legitimate business reason — one that you have carefully thought out and adequately documented. </a:t>
            </a:r>
          </a:p>
          <a:p>
            <a:pPr fontAlgn="auto">
              <a:spcBef>
                <a:spcPts val="0"/>
              </a:spcBef>
              <a:spcAft>
                <a:spcPts val="0"/>
              </a:spcAft>
              <a:defRPr/>
            </a:pPr>
            <a:endParaRPr lang="en-US" dirty="0" smtClean="0"/>
          </a:p>
          <a:p>
            <a:pPr fontAlgn="auto">
              <a:spcBef>
                <a:spcPts val="0"/>
              </a:spcBef>
              <a:spcAft>
                <a:spcPts val="0"/>
              </a:spcAft>
              <a:defRPr/>
            </a:pPr>
            <a:r>
              <a:rPr lang="en-US" dirty="0" smtClean="0"/>
              <a:t>www.dnb.com</a:t>
            </a:r>
            <a:endParaRPr lang="en-US" dirty="0"/>
          </a:p>
        </p:txBody>
      </p:sp>
      <p:sp>
        <p:nvSpPr>
          <p:cNvPr id="12390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6C502E7-05FE-4796-B8F2-86A8B7A14AEF}" type="slidenum">
              <a:rPr lang="en-US"/>
              <a:pPr fontAlgn="base">
                <a:spcBef>
                  <a:spcPct val="0"/>
                </a:spcBef>
                <a:spcAft>
                  <a:spcPct val="0"/>
                </a:spcAft>
              </a:pPr>
              <a:t>53</a:t>
            </a:fld>
            <a:endParaRPr 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Slide Image Placeholder 1"/>
          <p:cNvSpPr>
            <a:spLocks noGrp="1" noRot="1" noChangeAspect="1" noTextEdit="1"/>
          </p:cNvSpPr>
          <p:nvPr>
            <p:ph type="sldImg"/>
          </p:nvPr>
        </p:nvSpPr>
        <p:spPr bwMode="auto">
          <a:noFill/>
          <a:ln>
            <a:solidFill>
              <a:srgbClr val="000000"/>
            </a:solidFill>
            <a:miter lim="800000"/>
            <a:headEnd/>
            <a:tailEnd/>
          </a:ln>
        </p:spPr>
      </p:sp>
      <p:sp>
        <p:nvSpPr>
          <p:cNvPr id="12493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turn into the need to fire for either performance or economics, etc. under employment at will - given that they do not discriminate based on AGE, VET status, Disability or any of the 5 protected classes under Civil Rights - if their orgs are larger than the law said employee #.  I am not sure I would change it given that you have gone to print.</a:t>
            </a:r>
          </a:p>
        </p:txBody>
      </p:sp>
      <p:sp>
        <p:nvSpPr>
          <p:cNvPr id="12493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50A1968-B882-4569-8ED1-55573D111DDB}" type="slidenum">
              <a:rPr lang="en-US"/>
              <a:pPr fontAlgn="base">
                <a:spcBef>
                  <a:spcPct val="0"/>
                </a:spcBef>
                <a:spcAft>
                  <a:spcPct val="0"/>
                </a:spcAft>
              </a:pPr>
              <a:t>54</a:t>
            </a:fld>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Slide Image Placeholder 1"/>
          <p:cNvSpPr>
            <a:spLocks noGrp="1" noRot="1" noChangeAspect="1" noTextEdit="1"/>
          </p:cNvSpPr>
          <p:nvPr>
            <p:ph type="sldImg"/>
          </p:nvPr>
        </p:nvSpPr>
        <p:spPr bwMode="auto">
          <a:noFill/>
          <a:ln>
            <a:solidFill>
              <a:srgbClr val="000000"/>
            </a:solidFill>
            <a:miter lim="800000"/>
            <a:headEnd/>
            <a:tailEnd/>
          </a:ln>
        </p:spPr>
      </p:sp>
      <p:sp>
        <p:nvSpPr>
          <p:cNvPr id="12595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Of course process is supported by Employee Handbook &amp; Policies</a:t>
            </a:r>
          </a:p>
          <a:p>
            <a:pPr>
              <a:spcBef>
                <a:spcPct val="0"/>
              </a:spcBef>
            </a:pPr>
            <a:r>
              <a:rPr lang="en-US" smtClean="0"/>
              <a:t>	- if RIF or Restructure, make sure follow own policies &amp; handbook</a:t>
            </a:r>
          </a:p>
          <a:p>
            <a:pPr>
              <a:spcBef>
                <a:spcPct val="0"/>
              </a:spcBef>
            </a:pPr>
            <a:r>
              <a:rPr lang="en-US" smtClean="0"/>
              <a:t>	- if terminate for Poor Performance, make sure have followed procedures for Progressive Discipline &amp; other policies</a:t>
            </a:r>
          </a:p>
          <a:p>
            <a:pPr>
              <a:spcBef>
                <a:spcPct val="0"/>
              </a:spcBef>
            </a:pPr>
            <a:r>
              <a:rPr lang="en-US" smtClean="0"/>
              <a:t>	- a Firing should never be a surprise for an employee (because have followed steps in Progressive Discipline)</a:t>
            </a:r>
          </a:p>
        </p:txBody>
      </p:sp>
      <p:sp>
        <p:nvSpPr>
          <p:cNvPr id="12595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6D4D916-184B-4B48-81C2-28915A9371B0}" type="slidenum">
              <a:rPr lang="en-US"/>
              <a:pPr fontAlgn="base">
                <a:spcBef>
                  <a:spcPct val="0"/>
                </a:spcBef>
                <a:spcAft>
                  <a:spcPct val="0"/>
                </a:spcAft>
              </a:pPr>
              <a:t>55</a:t>
            </a:fld>
            <a:endParaRPr 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92500" lnSpcReduction="20000"/>
          </a:bodyPr>
          <a:lstStyle/>
          <a:p>
            <a:pPr fontAlgn="auto">
              <a:spcBef>
                <a:spcPts val="0"/>
              </a:spcBef>
              <a:spcAft>
                <a:spcPts val="0"/>
              </a:spcAft>
              <a:defRPr/>
            </a:pPr>
            <a:r>
              <a:rPr lang="en-US" b="1" dirty="0" smtClean="0"/>
              <a:t>*** leave time for lots of questions &amp; discussion </a:t>
            </a:r>
            <a:r>
              <a:rPr lang="en-US" b="1" dirty="0" smtClean="0"/>
              <a:t>here</a:t>
            </a:r>
          </a:p>
          <a:p>
            <a:pPr fontAlgn="auto">
              <a:spcBef>
                <a:spcPts val="0"/>
              </a:spcBef>
              <a:spcAft>
                <a:spcPts val="0"/>
              </a:spcAft>
              <a:defRPr/>
            </a:pPr>
            <a:r>
              <a:rPr lang="en-US" b="1" dirty="0" smtClean="0">
                <a:solidFill>
                  <a:srgbClr val="FF0000"/>
                </a:solidFill>
              </a:rPr>
              <a:t>***</a:t>
            </a:r>
            <a:r>
              <a:rPr lang="en-US" b="1" baseline="0" dirty="0" smtClean="0">
                <a:solidFill>
                  <a:srgbClr val="FF0000"/>
                </a:solidFill>
              </a:rPr>
              <a:t> Have a local source/expert to update all Ohio COBRA and Unemployment Laws prior to event </a:t>
            </a:r>
            <a:endParaRPr lang="en-US" b="1" dirty="0" smtClean="0">
              <a:solidFill>
                <a:srgbClr val="FF0000"/>
              </a:solidFill>
            </a:endParaRPr>
          </a:p>
          <a:p>
            <a:pPr fontAlgn="auto">
              <a:spcBef>
                <a:spcPts val="0"/>
              </a:spcBef>
              <a:spcAft>
                <a:spcPts val="0"/>
              </a:spcAft>
              <a:defRPr/>
            </a:pPr>
            <a:endParaRPr lang="en-US" b="1" dirty="0" smtClean="0"/>
          </a:p>
          <a:p>
            <a:pPr fontAlgn="auto">
              <a:spcBef>
                <a:spcPts val="0"/>
              </a:spcBef>
              <a:spcAft>
                <a:spcPts val="0"/>
              </a:spcAft>
              <a:defRPr/>
            </a:pPr>
            <a:r>
              <a:rPr lang="en-US" b="1" dirty="0" smtClean="0"/>
              <a:t>Assess your process before proceeding with a termination:</a:t>
            </a:r>
          </a:p>
          <a:p>
            <a:pPr fontAlgn="auto">
              <a:spcBef>
                <a:spcPts val="0"/>
              </a:spcBef>
              <a:spcAft>
                <a:spcPts val="0"/>
              </a:spcAft>
              <a:defRPr/>
            </a:pPr>
            <a:endParaRPr lang="en-US" b="1" dirty="0" smtClean="0"/>
          </a:p>
          <a:p>
            <a:pPr fontAlgn="auto">
              <a:spcBef>
                <a:spcPts val="0"/>
              </a:spcBef>
              <a:spcAft>
                <a:spcPts val="0"/>
              </a:spcAft>
              <a:defRPr/>
            </a:pPr>
            <a:r>
              <a:rPr lang="en-US" b="1" dirty="0" smtClean="0"/>
              <a:t>Documentation.</a:t>
            </a:r>
            <a:r>
              <a:rPr lang="en-US" dirty="0" smtClean="0"/>
              <a:t> Do you have the records you need to show a legitimate business reason for the termination?</a:t>
            </a:r>
          </a:p>
          <a:p>
            <a:pPr fontAlgn="auto">
              <a:spcBef>
                <a:spcPts val="0"/>
              </a:spcBef>
              <a:spcAft>
                <a:spcPts val="0"/>
              </a:spcAft>
              <a:defRPr/>
            </a:pPr>
            <a:r>
              <a:rPr lang="en-US" b="1" dirty="0" smtClean="0"/>
              <a:t>Treatment in relation to others. </a:t>
            </a:r>
            <a:r>
              <a:rPr lang="en-US" dirty="0" smtClean="0"/>
              <a:t>Does it look as if you're out to "get" this employee?</a:t>
            </a:r>
          </a:p>
          <a:p>
            <a:pPr fontAlgn="auto">
              <a:spcBef>
                <a:spcPts val="0"/>
              </a:spcBef>
              <a:spcAft>
                <a:spcPts val="0"/>
              </a:spcAft>
              <a:defRPr/>
            </a:pPr>
            <a:r>
              <a:rPr lang="en-US" b="1" dirty="0" smtClean="0"/>
              <a:t>Discrimination. </a:t>
            </a:r>
            <a:r>
              <a:rPr lang="en-US" dirty="0" smtClean="0"/>
              <a:t>Is there a possibility that discrimination (sex, age, race, religion, workers' compensation, disability, national origin, marital status, garnishment, leave status, polygraph, etc.) could have been a factor in the decision to terminate?</a:t>
            </a:r>
          </a:p>
          <a:p>
            <a:pPr fontAlgn="auto">
              <a:spcBef>
                <a:spcPts val="0"/>
              </a:spcBef>
              <a:spcAft>
                <a:spcPts val="0"/>
              </a:spcAft>
              <a:defRPr/>
            </a:pPr>
            <a:r>
              <a:rPr lang="en-US" b="1" dirty="0" smtClean="0"/>
              <a:t>Unfair treatment.</a:t>
            </a:r>
            <a:r>
              <a:rPr lang="en-US" dirty="0" smtClean="0"/>
              <a:t> Will the employee soon vest in any bonus, retirement benefit, or other benefit?</a:t>
            </a:r>
          </a:p>
          <a:p>
            <a:pPr fontAlgn="auto">
              <a:spcBef>
                <a:spcPts val="0"/>
              </a:spcBef>
              <a:spcAft>
                <a:spcPts val="0"/>
              </a:spcAft>
              <a:defRPr/>
            </a:pPr>
            <a:r>
              <a:rPr lang="en-US" b="1" dirty="0" smtClean="0"/>
              <a:t>Retaliation.</a:t>
            </a:r>
            <a:r>
              <a:rPr lang="en-US" dirty="0" smtClean="0"/>
              <a:t> Has the employee recently filed a claim or made a complaint about safety, wages, harassment, etc.?</a:t>
            </a:r>
          </a:p>
          <a:p>
            <a:pPr fontAlgn="auto">
              <a:spcBef>
                <a:spcPts val="0"/>
              </a:spcBef>
              <a:spcAft>
                <a:spcPts val="0"/>
              </a:spcAft>
              <a:defRPr/>
            </a:pPr>
            <a:r>
              <a:rPr lang="en-US" b="1" dirty="0" smtClean="0"/>
              <a:t>Adequate notice.</a:t>
            </a:r>
            <a:r>
              <a:rPr lang="en-US" dirty="0" smtClean="0"/>
              <a:t> Will the employee be surprised? (Unless the reason for termination is a sudden single act, the employee should be aware of performance or behavior problems.)</a:t>
            </a:r>
          </a:p>
          <a:p>
            <a:pPr fontAlgn="auto">
              <a:spcBef>
                <a:spcPts val="0"/>
              </a:spcBef>
              <a:spcAft>
                <a:spcPts val="0"/>
              </a:spcAft>
              <a:defRPr/>
            </a:pPr>
            <a:r>
              <a:rPr lang="en-US" dirty="0" smtClean="0"/>
              <a:t>If you answer any of the above questions in the affirmative, step back and satisfy yourself that going ahead with the termination is the best course.</a:t>
            </a:r>
          </a:p>
          <a:p>
            <a:pPr fontAlgn="auto">
              <a:spcBef>
                <a:spcPts val="0"/>
              </a:spcBef>
              <a:spcAft>
                <a:spcPts val="0"/>
              </a:spcAft>
              <a:defRPr/>
            </a:pPr>
            <a:r>
              <a:rPr lang="en-US" b="1" dirty="0" smtClean="0"/>
              <a:t>Investigation.</a:t>
            </a:r>
            <a:r>
              <a:rPr lang="en-US" dirty="0" smtClean="0"/>
              <a:t> Did you investigate to find out what really happened?</a:t>
            </a:r>
          </a:p>
          <a:p>
            <a:pPr fontAlgn="auto">
              <a:spcBef>
                <a:spcPts val="0"/>
              </a:spcBef>
              <a:spcAft>
                <a:spcPts val="0"/>
              </a:spcAft>
              <a:defRPr/>
            </a:pPr>
            <a:r>
              <a:rPr lang="en-US" b="1" dirty="0" smtClean="0"/>
              <a:t>Policy.</a:t>
            </a:r>
            <a:r>
              <a:rPr lang="en-US" dirty="0" smtClean="0"/>
              <a:t> Did you follow your policy?</a:t>
            </a:r>
          </a:p>
          <a:p>
            <a:pPr fontAlgn="auto">
              <a:spcBef>
                <a:spcPts val="0"/>
              </a:spcBef>
              <a:spcAft>
                <a:spcPts val="0"/>
              </a:spcAft>
              <a:defRPr/>
            </a:pPr>
            <a:r>
              <a:rPr lang="en-US" b="1" dirty="0" smtClean="0"/>
              <a:t>Opportunity to explain.</a:t>
            </a:r>
            <a:r>
              <a:rPr lang="en-US" dirty="0" smtClean="0"/>
              <a:t> If you are terminating the employee for cause, have you provided the employee an opportunity to correct the behavior or to explain the behavior? </a:t>
            </a:r>
          </a:p>
          <a:p>
            <a:pPr fontAlgn="auto">
              <a:spcBef>
                <a:spcPts val="0"/>
              </a:spcBef>
              <a:spcAft>
                <a:spcPts val="0"/>
              </a:spcAft>
              <a:defRPr/>
            </a:pPr>
            <a:r>
              <a:rPr lang="en-US" b="1" dirty="0" smtClean="0"/>
              <a:t>Consistency.</a:t>
            </a:r>
            <a:r>
              <a:rPr lang="en-US" dirty="0" smtClean="0"/>
              <a:t> Is this action consistent with the action that has been taken in the past in similar circumstances? </a:t>
            </a:r>
          </a:p>
          <a:p>
            <a:pPr fontAlgn="auto">
              <a:spcBef>
                <a:spcPts val="0"/>
              </a:spcBef>
              <a:spcAft>
                <a:spcPts val="0"/>
              </a:spcAft>
              <a:defRPr/>
            </a:pPr>
            <a:r>
              <a:rPr lang="en-US" dirty="0" smtClean="0"/>
              <a:t>If you answer no to any of the above questions, you may want to reconsider the decision to terminate.</a:t>
            </a:r>
          </a:p>
          <a:p>
            <a:pPr fontAlgn="auto">
              <a:spcBef>
                <a:spcPts val="0"/>
              </a:spcBef>
              <a:spcAft>
                <a:spcPts val="0"/>
              </a:spcAft>
              <a:defRPr/>
            </a:pPr>
            <a:r>
              <a:rPr lang="en-US" b="1" dirty="0" smtClean="0"/>
              <a:t>What Alternatives Are Available?</a:t>
            </a:r>
          </a:p>
          <a:p>
            <a:pPr fontAlgn="auto">
              <a:spcBef>
                <a:spcPts val="0"/>
              </a:spcBef>
              <a:spcAft>
                <a:spcPts val="0"/>
              </a:spcAft>
              <a:defRPr/>
            </a:pPr>
            <a:r>
              <a:rPr lang="en-US" dirty="0" smtClean="0"/>
              <a:t>Finally, it's important to ask (because the jury will want to know), did you consider alternatives? Naturally, there are many clear-cut cases where termination is the only alternative. There are, however, other possibilities to consider. For example:</a:t>
            </a:r>
          </a:p>
          <a:p>
            <a:pPr fontAlgn="auto">
              <a:spcBef>
                <a:spcPts val="0"/>
              </a:spcBef>
              <a:spcAft>
                <a:spcPts val="0"/>
              </a:spcAft>
              <a:defRPr/>
            </a:pPr>
            <a:r>
              <a:rPr lang="en-US" dirty="0" smtClean="0"/>
              <a:t>Reassignment </a:t>
            </a:r>
          </a:p>
          <a:p>
            <a:pPr fontAlgn="auto">
              <a:spcBef>
                <a:spcPts val="0"/>
              </a:spcBef>
              <a:spcAft>
                <a:spcPts val="0"/>
              </a:spcAft>
              <a:defRPr/>
            </a:pPr>
            <a:r>
              <a:rPr lang="en-US" dirty="0" smtClean="0"/>
              <a:t>Further training </a:t>
            </a:r>
          </a:p>
          <a:p>
            <a:pPr fontAlgn="auto">
              <a:spcBef>
                <a:spcPts val="0"/>
              </a:spcBef>
              <a:spcAft>
                <a:spcPts val="0"/>
              </a:spcAft>
              <a:defRPr/>
            </a:pPr>
            <a:r>
              <a:rPr lang="en-US" dirty="0" smtClean="0"/>
              <a:t>Counseling</a:t>
            </a:r>
          </a:p>
          <a:p>
            <a:pPr fontAlgn="auto">
              <a:spcBef>
                <a:spcPts val="0"/>
              </a:spcBef>
              <a:spcAft>
                <a:spcPts val="0"/>
              </a:spcAft>
              <a:defRPr/>
            </a:pPr>
            <a:endParaRPr lang="en-US" dirty="0"/>
          </a:p>
        </p:txBody>
      </p:sp>
      <p:sp>
        <p:nvSpPr>
          <p:cNvPr id="1269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10BE574-389E-4A4D-85BE-C624795F73FA}" type="slidenum">
              <a:rPr lang="en-US"/>
              <a:pPr fontAlgn="base">
                <a:spcBef>
                  <a:spcPct val="0"/>
                </a:spcBef>
                <a:spcAft>
                  <a:spcPct val="0"/>
                </a:spcAft>
              </a:pPr>
              <a:t>56</a:t>
            </a:fld>
            <a:endParaRPr 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Slide Image Placeholder 1"/>
          <p:cNvSpPr>
            <a:spLocks noGrp="1" noRot="1" noChangeAspect="1" noTextEdit="1"/>
          </p:cNvSpPr>
          <p:nvPr>
            <p:ph type="sldImg"/>
          </p:nvPr>
        </p:nvSpPr>
        <p:spPr bwMode="auto">
          <a:noFill/>
          <a:ln>
            <a:solidFill>
              <a:srgbClr val="000000"/>
            </a:solidFill>
            <a:miter lim="800000"/>
            <a:headEnd/>
            <a:tailEnd/>
          </a:ln>
        </p:spPr>
      </p:sp>
      <p:sp>
        <p:nvSpPr>
          <p:cNvPr id="12800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Facilitator Notes = Orientation is process of becoming familiar with responsibilities of job &amp; company policies</a:t>
            </a:r>
          </a:p>
          <a:p>
            <a:pPr>
              <a:spcBef>
                <a:spcPct val="0"/>
              </a:spcBef>
            </a:pPr>
            <a:endParaRPr lang="en-US" smtClean="0"/>
          </a:p>
          <a:p>
            <a:pPr>
              <a:spcBef>
                <a:spcPct val="0"/>
              </a:spcBef>
            </a:pPr>
            <a:r>
              <a:rPr lang="en-US" smtClean="0"/>
              <a:t>Probationary Period = receive more frequent interaction with supervisor while learn chunks of the job</a:t>
            </a:r>
          </a:p>
          <a:p>
            <a:pPr>
              <a:spcBef>
                <a:spcPct val="0"/>
              </a:spcBef>
            </a:pPr>
            <a:endParaRPr lang="en-US" smtClean="0"/>
          </a:p>
          <a:p>
            <a:pPr>
              <a:spcBef>
                <a:spcPct val="0"/>
              </a:spcBef>
            </a:pPr>
            <a:r>
              <a:rPr lang="en-US" smtClean="0"/>
              <a:t>Onboarding = longer process – up to 12 months in length – where learn the “Why” of the job, along with company history and mission</a:t>
            </a:r>
          </a:p>
        </p:txBody>
      </p:sp>
      <p:sp>
        <p:nvSpPr>
          <p:cNvPr id="12800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EFDC3E6-080E-4C57-B066-1F6ED736D458}" type="slidenum">
              <a:rPr lang="en-US"/>
              <a:pPr fontAlgn="base">
                <a:spcBef>
                  <a:spcPct val="0"/>
                </a:spcBef>
                <a:spcAft>
                  <a:spcPct val="0"/>
                </a:spcAft>
              </a:pPr>
              <a:t>57</a:t>
            </a:fld>
            <a:endParaRPr 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p:cNvSpPr>
            <a:spLocks noGrp="1" noRot="1" noChangeAspect="1" noTextEdit="1"/>
          </p:cNvSpPr>
          <p:nvPr>
            <p:ph type="sldImg"/>
          </p:nvPr>
        </p:nvSpPr>
        <p:spPr bwMode="auto">
          <a:noFill/>
          <a:ln>
            <a:solidFill>
              <a:srgbClr val="000000"/>
            </a:solidFill>
            <a:miter lim="800000"/>
            <a:headEnd/>
            <a:tailEnd/>
          </a:ln>
        </p:spPr>
      </p:sp>
      <p:sp>
        <p:nvSpPr>
          <p:cNvPr id="12902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Facilitator Notes = briefly review points on slide</a:t>
            </a:r>
          </a:p>
        </p:txBody>
      </p:sp>
      <p:sp>
        <p:nvSpPr>
          <p:cNvPr id="12902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5FA61A4-8B85-42C1-9557-B7289A137CD9}" type="slidenum">
              <a:rPr lang="en-US"/>
              <a:pPr fontAlgn="base">
                <a:spcBef>
                  <a:spcPct val="0"/>
                </a:spcBef>
                <a:spcAft>
                  <a:spcPct val="0"/>
                </a:spcAft>
              </a:pPr>
              <a:t>58</a:t>
            </a:fld>
            <a:endParaRPr 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lstStyle/>
          <a:p>
            <a:pPr fontAlgn="auto">
              <a:spcBef>
                <a:spcPts val="0"/>
              </a:spcBef>
              <a:spcAft>
                <a:spcPts val="0"/>
              </a:spcAft>
              <a:defRPr/>
            </a:pPr>
            <a:r>
              <a:rPr lang="en-US" dirty="0" smtClean="0"/>
              <a:t>Facilitator Notes = principles to consider while planning training or L&amp;D components</a:t>
            </a:r>
          </a:p>
          <a:p>
            <a:pPr marL="228600" indent="-228600" fontAlgn="auto">
              <a:spcBef>
                <a:spcPts val="0"/>
              </a:spcBef>
              <a:spcAft>
                <a:spcPts val="0"/>
              </a:spcAft>
              <a:buFontTx/>
              <a:buAutoNum type="arabicPeriod"/>
              <a:defRPr/>
            </a:pPr>
            <a:r>
              <a:rPr lang="en-US" dirty="0" smtClean="0"/>
              <a:t>For a well balanced session, include a variety of learning methods so learners can best connect with the info in their preferred learning style</a:t>
            </a:r>
          </a:p>
          <a:p>
            <a:pPr marL="228600" indent="-228600" fontAlgn="auto">
              <a:spcBef>
                <a:spcPts val="0"/>
              </a:spcBef>
              <a:spcAft>
                <a:spcPts val="0"/>
              </a:spcAft>
              <a:buFontTx/>
              <a:buAutoNum type="arabicPeriod"/>
              <a:defRPr/>
            </a:pPr>
            <a:r>
              <a:rPr lang="en-US" dirty="0" smtClean="0"/>
              <a:t>Utilization of “ADDIE” model helps ensure all steps of planning process are covered</a:t>
            </a:r>
          </a:p>
          <a:p>
            <a:pPr marL="228600" indent="-228600" fontAlgn="auto">
              <a:spcBef>
                <a:spcPts val="0"/>
              </a:spcBef>
              <a:spcAft>
                <a:spcPts val="0"/>
              </a:spcAft>
              <a:buFontTx/>
              <a:buAutoNum type="arabicPeriod"/>
              <a:defRPr/>
            </a:pPr>
            <a:r>
              <a:rPr lang="en-US" dirty="0" smtClean="0"/>
              <a:t>Consider which deliver method is most appropriate for the content and the specific learners participating in the session</a:t>
            </a:r>
            <a:endParaRPr lang="en-US" dirty="0"/>
          </a:p>
        </p:txBody>
      </p:sp>
      <p:sp>
        <p:nvSpPr>
          <p:cNvPr id="1300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9CCE01C-E915-4CDA-96C2-30B22F55F20F}" type="slidenum">
              <a:rPr lang="en-US"/>
              <a:pPr fontAlgn="base">
                <a:spcBef>
                  <a:spcPct val="0"/>
                </a:spcBef>
                <a:spcAft>
                  <a:spcPct val="0"/>
                </a:spcAft>
              </a:pPr>
              <a:t>59</a:t>
            </a:fld>
            <a:endParaRPr 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Image Placeholder 1"/>
          <p:cNvSpPr>
            <a:spLocks noGrp="1" noRot="1" noChangeAspect="1" noTextEdit="1"/>
          </p:cNvSpPr>
          <p:nvPr>
            <p:ph type="sldImg"/>
          </p:nvPr>
        </p:nvSpPr>
        <p:spPr bwMode="auto">
          <a:noFill/>
          <a:ln>
            <a:solidFill>
              <a:srgbClr val="000000"/>
            </a:solidFill>
            <a:miter lim="800000"/>
            <a:headEnd/>
            <a:tailEnd/>
          </a:ln>
        </p:spPr>
      </p:sp>
      <p:sp>
        <p:nvSpPr>
          <p:cNvPr id="13107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Facilitator Notes = resources available to assist with planning</a:t>
            </a:r>
          </a:p>
        </p:txBody>
      </p:sp>
      <p:sp>
        <p:nvSpPr>
          <p:cNvPr id="1310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FB6A3DE-3182-4A7D-8196-17635E5C57B0}" type="slidenum">
              <a:rPr lang="en-US"/>
              <a:pPr fontAlgn="base">
                <a:spcBef>
                  <a:spcPct val="0"/>
                </a:spcBef>
                <a:spcAft>
                  <a:spcPct val="0"/>
                </a:spcAft>
              </a:pPr>
              <a:t>60</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bwMode="auto">
          <a:noFill/>
          <a:ln>
            <a:solidFill>
              <a:srgbClr val="000000"/>
            </a:solidFill>
            <a:miter lim="800000"/>
            <a:headEnd/>
            <a:tailEnd/>
          </a:ln>
        </p:spPr>
      </p:sp>
      <p:sp>
        <p:nvSpPr>
          <p:cNvPr id="77827" name="Notes Placeholder 2"/>
          <p:cNvSpPr>
            <a:spLocks noGrp="1"/>
          </p:cNvSpPr>
          <p:nvPr>
            <p:ph type="body" idx="1"/>
          </p:nvPr>
        </p:nvSpPr>
        <p:spPr bwMode="auto">
          <a:noFill/>
        </p:spPr>
        <p:txBody>
          <a:bodyPr wrap="square" numCol="1" anchor="t" anchorCtr="0" compatLnSpc="1">
            <a:prstTxWarp prst="textNoShape">
              <a:avLst/>
            </a:prstTxWarp>
          </a:bodyPr>
          <a:lstStyle/>
          <a:p>
            <a:pPr marL="234950" indent="-234950">
              <a:spcBef>
                <a:spcPct val="0"/>
              </a:spcBef>
            </a:pPr>
            <a:r>
              <a:rPr lang="en-US" smtClean="0"/>
              <a:t>Facilitation Tip = </a:t>
            </a:r>
            <a:r>
              <a:rPr lang="en-US" b="1" smtClean="0"/>
              <a:t>briefly review this slide</a:t>
            </a:r>
          </a:p>
          <a:p>
            <a:pPr marL="234950" indent="-234950">
              <a:spcBef>
                <a:spcPct val="0"/>
              </a:spcBef>
            </a:pPr>
            <a:r>
              <a:rPr lang="en-US" b="1" smtClean="0"/>
              <a:t>	- most people has seen some type of planning process/cycle; this slide is not intended to introduce the concept, just to serve as a reminder of the steps in the process</a:t>
            </a:r>
          </a:p>
          <a:p>
            <a:pPr marL="234950" indent="-234950">
              <a:spcBef>
                <a:spcPct val="0"/>
              </a:spcBef>
            </a:pPr>
            <a:endParaRPr lang="en-US" smtClean="0"/>
          </a:p>
          <a:p>
            <a:pPr marL="234950" indent="-234950">
              <a:spcBef>
                <a:spcPct val="0"/>
              </a:spcBef>
            </a:pPr>
            <a:r>
              <a:rPr lang="en-US" smtClean="0"/>
              <a:t>Visual model of the HR Planning process – provide a brief overview, then note to the audience:</a:t>
            </a:r>
          </a:p>
          <a:p>
            <a:pPr marL="234950" indent="-234950">
              <a:spcBef>
                <a:spcPct val="0"/>
              </a:spcBef>
            </a:pPr>
            <a:r>
              <a:rPr lang="en-US" smtClean="0"/>
              <a:t>	“This process probably feels familiar to you --- it is similar to other planning cycles used in the business world.”</a:t>
            </a:r>
          </a:p>
          <a:p>
            <a:pPr marL="234950" indent="-234950">
              <a:spcBef>
                <a:spcPct val="0"/>
              </a:spcBef>
            </a:pPr>
            <a:endParaRPr lang="en-US" smtClean="0"/>
          </a:p>
          <a:p>
            <a:pPr marL="234950" indent="-234950">
              <a:spcBef>
                <a:spcPct val="0"/>
              </a:spcBef>
            </a:pPr>
            <a:endParaRPr lang="en-US" smtClean="0"/>
          </a:p>
          <a:p>
            <a:pPr marL="234950" indent="-234950">
              <a:spcBef>
                <a:spcPct val="0"/>
              </a:spcBef>
            </a:pPr>
            <a:r>
              <a:rPr lang="en-US" smtClean="0"/>
              <a:t>Notes below included in Participant’s PPT:</a:t>
            </a:r>
          </a:p>
          <a:p>
            <a:pPr marL="234950" indent="-234950">
              <a:spcBef>
                <a:spcPct val="0"/>
              </a:spcBef>
              <a:buFontTx/>
              <a:buAutoNum type="arabicPeriod"/>
            </a:pPr>
            <a:r>
              <a:rPr lang="en-US" smtClean="0"/>
              <a:t>Mission – how tie to corporate Vision, Mission, &amp; Values</a:t>
            </a:r>
          </a:p>
          <a:p>
            <a:pPr marL="234950" indent="-234950">
              <a:spcBef>
                <a:spcPct val="0"/>
              </a:spcBef>
              <a:buFontTx/>
              <a:buAutoNum type="arabicPeriod"/>
            </a:pPr>
            <a:r>
              <a:rPr lang="en-US" smtClean="0"/>
              <a:t>Environment Scan – SWOT</a:t>
            </a:r>
          </a:p>
          <a:p>
            <a:pPr marL="234950" indent="-234950">
              <a:spcBef>
                <a:spcPct val="0"/>
              </a:spcBef>
              <a:buFontTx/>
              <a:buAutoNum type="arabicPeriod"/>
            </a:pPr>
            <a:r>
              <a:rPr lang="en-US" smtClean="0"/>
              <a:t>Forecast Supply &amp; Demand – what  Knowledge, Skills, &amp; Abilities are needed to meet current goal and/or stay responsive to business environment</a:t>
            </a:r>
          </a:p>
          <a:p>
            <a:pPr marL="234950" indent="-234950">
              <a:spcBef>
                <a:spcPct val="0"/>
              </a:spcBef>
              <a:buFontTx/>
              <a:buAutoNum type="arabicPeriod"/>
            </a:pPr>
            <a:r>
              <a:rPr lang="en-US" smtClean="0"/>
              <a:t>HR Inventory – what Knowledge, Skills, &amp; Abilities  have in current staff; describe “Gap” – how will changes in these areas enable business to meet new goals</a:t>
            </a:r>
          </a:p>
          <a:p>
            <a:pPr marL="234950" indent="-234950">
              <a:spcBef>
                <a:spcPct val="0"/>
              </a:spcBef>
              <a:buFontTx/>
              <a:buAutoNum type="arabicPeriod"/>
            </a:pPr>
            <a:r>
              <a:rPr lang="en-US" smtClean="0"/>
              <a:t>Actions to Reduce Gap – brainstorm all possible actions . . . Train current staff, hire new staff, do nothing, ______________, etc</a:t>
            </a:r>
          </a:p>
          <a:p>
            <a:pPr marL="234950" indent="-234950">
              <a:spcBef>
                <a:spcPct val="0"/>
              </a:spcBef>
              <a:buFontTx/>
              <a:buAutoNum type="arabicPeriod"/>
            </a:pPr>
            <a:r>
              <a:rPr lang="en-US" smtClean="0"/>
              <a:t>Execute Plan – put it in to play</a:t>
            </a:r>
          </a:p>
          <a:p>
            <a:pPr marL="234950" indent="-234950">
              <a:spcBef>
                <a:spcPct val="0"/>
              </a:spcBef>
              <a:buFontTx/>
              <a:buAutoNum type="arabicPeriod"/>
            </a:pPr>
            <a:r>
              <a:rPr lang="en-US" smtClean="0"/>
              <a:t>Involve Others – who on team plays a role . . . Department heads, other managers, people on team ???</a:t>
            </a:r>
          </a:p>
          <a:p>
            <a:pPr marL="234950" indent="-234950">
              <a:spcBef>
                <a:spcPct val="0"/>
              </a:spcBef>
              <a:buFontTx/>
              <a:buAutoNum type="arabicPeriod"/>
            </a:pPr>
            <a:r>
              <a:rPr lang="en-US" smtClean="0"/>
              <a:t>Assess – did actions have intended effect; what did not go as planned; how do different next time</a:t>
            </a:r>
          </a:p>
          <a:p>
            <a:pPr marL="234950" indent="-234950">
              <a:spcBef>
                <a:spcPct val="0"/>
              </a:spcBef>
              <a:buFontTx/>
              <a:buAutoNum type="arabicPeriod"/>
            </a:pPr>
            <a:endParaRPr lang="en-US" smtClean="0"/>
          </a:p>
        </p:txBody>
      </p:sp>
      <p:sp>
        <p:nvSpPr>
          <p:cNvPr id="7782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DFE500E-C587-45C5-9C97-D6FDACFB41B3}" type="slidenum">
              <a:rPr lang="en-US"/>
              <a:pPr fontAlgn="base">
                <a:spcBef>
                  <a:spcPct val="0"/>
                </a:spcBef>
                <a:spcAft>
                  <a:spcPct val="0"/>
                </a:spcAft>
              </a:pPr>
              <a:t>6</a:t>
            </a:fld>
            <a:endParaRPr 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47500" lnSpcReduction="20000"/>
          </a:bodyPr>
          <a:lstStyle/>
          <a:p>
            <a:pPr fontAlgn="auto">
              <a:spcBef>
                <a:spcPts val="0"/>
              </a:spcBef>
              <a:spcAft>
                <a:spcPts val="0"/>
              </a:spcAft>
              <a:defRPr/>
            </a:pPr>
            <a:r>
              <a:rPr lang="en-US" b="1" dirty="0" smtClean="0"/>
              <a:t>Facilitator Notes = ask: “What have you seen to be great ways to motivate your employees?”</a:t>
            </a:r>
          </a:p>
          <a:p>
            <a:pPr fontAlgn="auto">
              <a:spcBef>
                <a:spcPts val="0"/>
              </a:spcBef>
              <a:spcAft>
                <a:spcPts val="0"/>
              </a:spcAft>
              <a:defRPr/>
            </a:pPr>
            <a:endParaRPr lang="en-US" b="1" dirty="0" smtClean="0"/>
          </a:p>
          <a:p>
            <a:pPr fontAlgn="auto">
              <a:spcBef>
                <a:spcPts val="0"/>
              </a:spcBef>
              <a:spcAft>
                <a:spcPts val="0"/>
              </a:spcAft>
              <a:defRPr/>
            </a:pPr>
            <a:r>
              <a:rPr lang="en-US" b="1" dirty="0" smtClean="0"/>
              <a:t>9 Leadership Strategies to Beat the Recession Blues</a:t>
            </a:r>
          </a:p>
          <a:p>
            <a:pPr fontAlgn="auto">
              <a:spcBef>
                <a:spcPts val="0"/>
              </a:spcBef>
              <a:spcAft>
                <a:spcPts val="0"/>
              </a:spcAft>
              <a:defRPr/>
            </a:pPr>
            <a:r>
              <a:rPr lang="en-US" dirty="0" smtClean="0"/>
              <a:t>by Steve Bruce </a:t>
            </a:r>
          </a:p>
          <a:p>
            <a:pPr fontAlgn="auto">
              <a:spcBef>
                <a:spcPts val="0"/>
              </a:spcBef>
              <a:spcAft>
                <a:spcPts val="0"/>
              </a:spcAft>
              <a:defRPr/>
            </a:pPr>
            <a:r>
              <a:rPr lang="en-US" dirty="0" smtClean="0"/>
              <a:t>“Even if companies haven’t literally lost their employees, many have lost them psychologically,” warns Gordon in his new book, </a:t>
            </a:r>
            <a:r>
              <a:rPr lang="en-US" i="1" dirty="0" smtClean="0"/>
              <a:t>The Shark and the Goldfish: Positive Ways to Thrive During Waves of Change.</a:t>
            </a:r>
            <a:r>
              <a:rPr lang="en-US" dirty="0" smtClean="0"/>
              <a:t>  “Leaders have to change that.”</a:t>
            </a:r>
          </a:p>
          <a:p>
            <a:pPr fontAlgn="auto">
              <a:spcBef>
                <a:spcPts val="0"/>
              </a:spcBef>
              <a:spcAft>
                <a:spcPts val="0"/>
              </a:spcAft>
              <a:defRPr/>
            </a:pPr>
            <a:r>
              <a:rPr lang="en-US" dirty="0" smtClean="0"/>
              <a:t>“You need to personally make sure that your company is a place where people want to work. You must focus on winning in the workplace if you want to win in the marketplace,” says Gordon. Here are his nine strategies for boosting morale and engagement in the current economy.</a:t>
            </a:r>
          </a:p>
          <a:p>
            <a:pPr fontAlgn="auto">
              <a:spcBef>
                <a:spcPts val="0"/>
              </a:spcBef>
              <a:spcAft>
                <a:spcPts val="0"/>
              </a:spcAft>
              <a:defRPr/>
            </a:pPr>
            <a:r>
              <a:rPr lang="en-US" b="1" dirty="0" smtClean="0"/>
              <a:t>1. Focus on People, Not Numbers</a:t>
            </a:r>
            <a:endParaRPr lang="en-US" dirty="0" smtClean="0"/>
          </a:p>
          <a:p>
            <a:pPr fontAlgn="auto">
              <a:spcBef>
                <a:spcPts val="0"/>
              </a:spcBef>
              <a:spcAft>
                <a:spcPts val="0"/>
              </a:spcAft>
              <a:defRPr/>
            </a:pPr>
            <a:r>
              <a:rPr lang="en-US" dirty="0" smtClean="0"/>
              <a:t>“It’s not numbers that drive people, but the people that drive numbers,” Gordon points out. After all, he says, numbers are just indicators of how well your people are executing. Remember, he says, “Culture drives behavior, behavior drives habits, and habits drive results.”</a:t>
            </a:r>
          </a:p>
          <a:p>
            <a:pPr fontAlgn="auto">
              <a:spcBef>
                <a:spcPts val="0"/>
              </a:spcBef>
              <a:spcAft>
                <a:spcPts val="0"/>
              </a:spcAft>
              <a:defRPr/>
            </a:pPr>
            <a:r>
              <a:rPr lang="en-US" b="1" dirty="0" smtClean="0"/>
              <a:t>2. Model Good Behavior</a:t>
            </a:r>
            <a:endParaRPr lang="en-US" dirty="0" smtClean="0"/>
          </a:p>
          <a:p>
            <a:pPr fontAlgn="auto">
              <a:spcBef>
                <a:spcPts val="0"/>
              </a:spcBef>
              <a:spcAft>
                <a:spcPts val="0"/>
              </a:spcAft>
              <a:defRPr/>
            </a:pPr>
            <a:r>
              <a:rPr lang="en-US" dirty="0" smtClean="0"/>
              <a:t>Leaders set the tone for employees. They can inspire, or they can extinguish. For example if you greet workers cheerfully even though you’ve both had to come into work an hour early, they’re likely to mirror that attitude. “Whatever you expect from your people, you must also expect from your senior leadership,” Gordon says.</a:t>
            </a:r>
          </a:p>
          <a:p>
            <a:pPr fontAlgn="auto">
              <a:spcBef>
                <a:spcPts val="0"/>
              </a:spcBef>
              <a:spcAft>
                <a:spcPts val="0"/>
              </a:spcAft>
              <a:defRPr/>
            </a:pPr>
            <a:r>
              <a:rPr lang="en-US" dirty="0" smtClean="0"/>
              <a:t>Leaders need to be humble and hungry, he explains. Humble in that they seek to learn, grow, and improve every day, and hungry with a passion to work harder than everyone else. </a:t>
            </a:r>
          </a:p>
          <a:p>
            <a:pPr fontAlgn="auto">
              <a:spcBef>
                <a:spcPts val="0"/>
              </a:spcBef>
              <a:spcAft>
                <a:spcPts val="0"/>
              </a:spcAft>
              <a:defRPr/>
            </a:pPr>
            <a:r>
              <a:rPr lang="en-US" b="1" dirty="0" smtClean="0"/>
              <a:t>3. Practice Positive Leadership</a:t>
            </a:r>
            <a:endParaRPr lang="en-US" dirty="0" smtClean="0"/>
          </a:p>
          <a:p>
            <a:pPr fontAlgn="auto">
              <a:spcBef>
                <a:spcPts val="0"/>
              </a:spcBef>
              <a:spcAft>
                <a:spcPts val="0"/>
              </a:spcAft>
              <a:defRPr/>
            </a:pPr>
            <a:r>
              <a:rPr lang="en-US" dirty="0" smtClean="0"/>
              <a:t>“Positive leadership” means remaining purposeful in the face of adversity. “While it’s important to acknowledge the obstacles your organization is facing (after all, no one really respects a naïve Pollyanna!), don’t dwell on them, and don’t bring up bad news before you’ve pointed out one or two things that are going well,” says Gordon.  </a:t>
            </a:r>
          </a:p>
          <a:p>
            <a:pPr fontAlgn="auto">
              <a:spcBef>
                <a:spcPts val="0"/>
              </a:spcBef>
              <a:spcAft>
                <a:spcPts val="0"/>
              </a:spcAft>
              <a:defRPr/>
            </a:pPr>
            <a:r>
              <a:rPr lang="en-US" dirty="0" smtClean="0"/>
              <a:t>Optimistically focus on where you are going. Remember, Gordon says, “Culture drives behavior. You win in the office first. Then you win in the marketplace.” </a:t>
            </a:r>
          </a:p>
          <a:p>
            <a:pPr fontAlgn="auto">
              <a:spcBef>
                <a:spcPts val="0"/>
              </a:spcBef>
              <a:spcAft>
                <a:spcPts val="0"/>
              </a:spcAft>
              <a:defRPr/>
            </a:pPr>
            <a:r>
              <a:rPr lang="en-US" b="1" dirty="0" smtClean="0"/>
              <a:t>4. Fill the Void</a:t>
            </a:r>
            <a:endParaRPr lang="en-US" dirty="0" smtClean="0"/>
          </a:p>
          <a:p>
            <a:pPr fontAlgn="auto">
              <a:spcBef>
                <a:spcPts val="0"/>
              </a:spcBef>
              <a:spcAft>
                <a:spcPts val="0"/>
              </a:spcAft>
              <a:defRPr/>
            </a:pPr>
            <a:r>
              <a:rPr lang="en-US" dirty="0" smtClean="0"/>
              <a:t>In these uncertain times, employees are questioning how their industries and jobs will be impacted. This uncertainty creates a void, and “Where there is a void, negativity will fill it,” Gordon believes. </a:t>
            </a:r>
          </a:p>
          <a:p>
            <a:pPr fontAlgn="auto">
              <a:spcBef>
                <a:spcPts val="0"/>
              </a:spcBef>
              <a:spcAft>
                <a:spcPts val="0"/>
              </a:spcAft>
              <a:defRPr/>
            </a:pPr>
            <a:r>
              <a:rPr lang="en-US" dirty="0" smtClean="0"/>
              <a:t>In the absence of clear and positive communication, people assume the worst, Gordon says. As a leader, you must personally meet with your employees and continually communicate, communicate, communicate. </a:t>
            </a:r>
          </a:p>
          <a:p>
            <a:pPr fontAlgn="auto">
              <a:spcBef>
                <a:spcPts val="0"/>
              </a:spcBef>
              <a:spcAft>
                <a:spcPts val="0"/>
              </a:spcAft>
              <a:defRPr/>
            </a:pPr>
            <a:r>
              <a:rPr lang="en-US" dirty="0" smtClean="0"/>
              <a:t>“Make transparency the norm, not the exception,” asserts Gordon. “Talk to your team members often, and let them know where they stand. Host frequent town hall meetings in which you listen to employees’ fears, concerns, and ideas, and share your vision for the future.” </a:t>
            </a:r>
          </a:p>
          <a:p>
            <a:pPr fontAlgn="auto">
              <a:spcBef>
                <a:spcPts val="0"/>
              </a:spcBef>
              <a:spcAft>
                <a:spcPts val="0"/>
              </a:spcAft>
              <a:defRPr/>
            </a:pPr>
            <a:r>
              <a:rPr lang="en-US" b="1" dirty="0" smtClean="0"/>
              <a:t>5. Tell Energy Vampires, ‘It’s time to get on the bus … or off.’ </a:t>
            </a:r>
            <a:endParaRPr lang="en-US" dirty="0" smtClean="0"/>
          </a:p>
          <a:p>
            <a:pPr fontAlgn="auto">
              <a:spcBef>
                <a:spcPts val="0"/>
              </a:spcBef>
              <a:spcAft>
                <a:spcPts val="0"/>
              </a:spcAft>
              <a:defRPr/>
            </a:pPr>
            <a:r>
              <a:rPr lang="en-US" dirty="0" smtClean="0"/>
              <a:t>You might think that a few nonconformists and cynics won’t be a major problem, but Gordon insists you’d be wrong. He calls those who are a constant source of negativity “Energy Vampires” because they suck the energy and life out of everyone around them. </a:t>
            </a:r>
          </a:p>
          <a:p>
            <a:pPr fontAlgn="auto">
              <a:spcBef>
                <a:spcPts val="0"/>
              </a:spcBef>
              <a:spcAft>
                <a:spcPts val="0"/>
              </a:spcAft>
              <a:defRPr/>
            </a:pPr>
            <a:r>
              <a:rPr lang="en-US" dirty="0" smtClean="0"/>
              <a:t>“Once you’ve identified the naysayers, gently approach them and give them a chance to get on the bus and share in a positive vision,” Gordon advises. If they refuse to get on board, you must get them off the bus. “Even if your biggest complainer is your highest performer, the negative energy outweighs any positive contributions,” Gordon says. </a:t>
            </a:r>
          </a:p>
          <a:p>
            <a:pPr fontAlgn="auto">
              <a:spcBef>
                <a:spcPts val="0"/>
              </a:spcBef>
              <a:spcAft>
                <a:spcPts val="0"/>
              </a:spcAft>
              <a:defRPr/>
            </a:pPr>
            <a:r>
              <a:rPr lang="en-US" b="1" dirty="0" smtClean="0"/>
              <a:t>6. Forbid All Complaining</a:t>
            </a:r>
            <a:endParaRPr lang="en-US" dirty="0" smtClean="0"/>
          </a:p>
          <a:p>
            <a:pPr fontAlgn="auto">
              <a:spcBef>
                <a:spcPts val="0"/>
              </a:spcBef>
              <a:spcAft>
                <a:spcPts val="0"/>
              </a:spcAft>
              <a:defRPr/>
            </a:pPr>
            <a:r>
              <a:rPr lang="en-US" dirty="0" smtClean="0"/>
              <a:t>Successful organizations with great cultures focus on solutions, not on complaints, Gordon says. His rule is simple: “You are not allowed to complain unless you also offer a solution.” </a:t>
            </a:r>
          </a:p>
          <a:p>
            <a:pPr fontAlgn="auto">
              <a:spcBef>
                <a:spcPts val="0"/>
              </a:spcBef>
              <a:spcAft>
                <a:spcPts val="0"/>
              </a:spcAft>
              <a:defRPr/>
            </a:pPr>
            <a:r>
              <a:rPr lang="en-US" b="1" dirty="0" smtClean="0"/>
              <a:t>7. Teach Your People to Be Heroes, Not Victims</a:t>
            </a:r>
            <a:endParaRPr lang="en-US" dirty="0" smtClean="0"/>
          </a:p>
          <a:p>
            <a:pPr fontAlgn="auto">
              <a:spcBef>
                <a:spcPts val="0"/>
              </a:spcBef>
              <a:spcAft>
                <a:spcPts val="0"/>
              </a:spcAft>
              <a:defRPr/>
            </a:pPr>
            <a:r>
              <a:rPr lang="en-US" dirty="0" smtClean="0"/>
              <a:t>Gordon points out that both heroes and victims get knocked down. The distinction is that heroes get back up while victims simply give up. </a:t>
            </a:r>
          </a:p>
          <a:p>
            <a:pPr fontAlgn="auto">
              <a:spcBef>
                <a:spcPts val="0"/>
              </a:spcBef>
              <a:spcAft>
                <a:spcPts val="0"/>
              </a:spcAft>
              <a:defRPr/>
            </a:pPr>
            <a:r>
              <a:rPr lang="en-US" dirty="0" smtClean="0"/>
              <a:t>Help your employees to realize that they are not victims of circumstance, Gordon says. Remind them that they have a high locus of control—in other words, they have a significant influence over how things turn out. "True, you can't always control the events in your life, but you can control how you respond to these events—and your response determines the outcome," Gordon says. </a:t>
            </a:r>
          </a:p>
          <a:p>
            <a:pPr fontAlgn="auto">
              <a:spcBef>
                <a:spcPts val="0"/>
              </a:spcBef>
              <a:spcAft>
                <a:spcPts val="0"/>
              </a:spcAft>
              <a:defRPr/>
            </a:pPr>
            <a:r>
              <a:rPr lang="en-US" b="1" dirty="0" smtClean="0"/>
              <a:t>8. Focus on the Small Wins </a:t>
            </a:r>
            <a:endParaRPr lang="en-US" dirty="0" smtClean="0"/>
          </a:p>
          <a:p>
            <a:pPr fontAlgn="auto">
              <a:spcBef>
                <a:spcPts val="0"/>
              </a:spcBef>
              <a:spcAft>
                <a:spcPts val="0"/>
              </a:spcAft>
              <a:defRPr/>
            </a:pPr>
            <a:r>
              <a:rPr lang="en-US" dirty="0" smtClean="0"/>
              <a:t>The key, says Gordon, is to always place your attention on those little, ordinary, </a:t>
            </a:r>
            <a:r>
              <a:rPr lang="en-US" dirty="0" err="1" smtClean="0"/>
              <a:t>nonspectacular</a:t>
            </a:r>
            <a:r>
              <a:rPr lang="en-US" dirty="0" smtClean="0"/>
              <a:t> "wins" that add up to big successes. His credo is to expect success, look for success, and celebrate success. </a:t>
            </a:r>
          </a:p>
          <a:p>
            <a:pPr fontAlgn="auto">
              <a:spcBef>
                <a:spcPts val="0"/>
              </a:spcBef>
              <a:spcAft>
                <a:spcPts val="0"/>
              </a:spcAft>
              <a:defRPr/>
            </a:pPr>
            <a:r>
              <a:rPr lang="en-US" dirty="0" smtClean="0"/>
              <a:t>"Keep in mind that employees might be discouraged or burnt out right now, so make sure to really highlight and celebrate the small wins in order to foster loyalty, excitement, and confidence," Gordon urges. "Championships are won as the result of many small wins."</a:t>
            </a:r>
          </a:p>
          <a:p>
            <a:pPr fontAlgn="auto">
              <a:spcBef>
                <a:spcPts val="0"/>
              </a:spcBef>
              <a:spcAft>
                <a:spcPts val="0"/>
              </a:spcAft>
              <a:defRPr/>
            </a:pPr>
            <a:r>
              <a:rPr lang="en-US" b="1" dirty="0" smtClean="0"/>
              <a:t>9. Make Sure You Have Sharks in Your Key Positions </a:t>
            </a:r>
            <a:endParaRPr lang="en-US" dirty="0" smtClean="0"/>
          </a:p>
          <a:p>
            <a:pPr fontAlgn="auto">
              <a:spcBef>
                <a:spcPts val="0"/>
              </a:spcBef>
              <a:spcAft>
                <a:spcPts val="0"/>
              </a:spcAft>
              <a:defRPr/>
            </a:pPr>
            <a:r>
              <a:rPr lang="en-US" dirty="0" smtClean="0"/>
              <a:t>When the economy was thriving, it didn't matter as much if key employees turned in a mediocre performance. Now, that isn't the case, Gordon says. He suggests looking at your team and figuring out which people display the characteristics of driven, go-get—'</a:t>
            </a:r>
            <a:r>
              <a:rPr lang="en-US" dirty="0" err="1" smtClean="0"/>
              <a:t>em</a:t>
            </a:r>
            <a:r>
              <a:rPr lang="en-US" dirty="0" smtClean="0"/>
              <a:t> "nice sharks" and which are "goldfish" or more natural relationship managers. </a:t>
            </a:r>
          </a:p>
          <a:p>
            <a:pPr fontAlgn="auto">
              <a:spcBef>
                <a:spcPts val="0"/>
              </a:spcBef>
              <a:spcAft>
                <a:spcPts val="0"/>
              </a:spcAft>
              <a:defRPr/>
            </a:pPr>
            <a:r>
              <a:rPr lang="en-US" dirty="0" smtClean="0"/>
              <a:t>Your sharks are the people you need in sales or business-driving positions, Gordon suggests, not your goldfish. People who aren't in the right positions won't thrive—and your organization will constantly find itself struggling, he says. </a:t>
            </a:r>
          </a:p>
          <a:p>
            <a:pPr fontAlgn="auto">
              <a:spcBef>
                <a:spcPts val="0"/>
              </a:spcBef>
              <a:spcAft>
                <a:spcPts val="0"/>
              </a:spcAft>
              <a:defRPr/>
            </a:pPr>
            <a:r>
              <a:rPr lang="en-US" dirty="0" smtClean="0"/>
              <a:t>Too many organizations have goldfish types in sales positions, and that's why they aren't thriving, Gordon says. "Put your people in the right positions and allow them to do what they do best—and they will help your company to perform its best." </a:t>
            </a:r>
          </a:p>
          <a:p>
            <a:pPr fontAlgn="auto">
              <a:spcBef>
                <a:spcPts val="0"/>
              </a:spcBef>
              <a:spcAft>
                <a:spcPts val="0"/>
              </a:spcAft>
              <a:defRPr/>
            </a:pPr>
            <a:endParaRPr lang="en-US" dirty="0"/>
          </a:p>
        </p:txBody>
      </p:sp>
      <p:sp>
        <p:nvSpPr>
          <p:cNvPr id="1321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8F8FF8E-11E4-4BF4-80AA-3B99038420ED}" type="slidenum">
              <a:rPr lang="en-US"/>
              <a:pPr fontAlgn="base">
                <a:spcBef>
                  <a:spcPct val="0"/>
                </a:spcBef>
                <a:spcAft>
                  <a:spcPct val="0"/>
                </a:spcAft>
              </a:pPr>
              <a:t>61</a:t>
            </a:fld>
            <a:endParaRPr 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bwMode="auto">
          <a:noFill/>
          <a:ln>
            <a:solidFill>
              <a:srgbClr val="000000"/>
            </a:solidFill>
            <a:miter lim="800000"/>
            <a:headEnd/>
            <a:tailEnd/>
          </a:ln>
        </p:spPr>
      </p:sp>
      <p:sp>
        <p:nvSpPr>
          <p:cNvPr id="13312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Course description:</a:t>
            </a:r>
          </a:p>
          <a:p>
            <a:pPr>
              <a:spcBef>
                <a:spcPct val="0"/>
              </a:spcBef>
            </a:pPr>
            <a:r>
              <a:rPr lang="en-US" dirty="0" smtClean="0"/>
              <a:t>Introduction to the American legal system, dispute reconciliation, and functions of the law emphasizing employment law issues to include employee rights, equal opportunity employment, compensation matters, and emerging legal issues in personnel administration. </a:t>
            </a:r>
          </a:p>
        </p:txBody>
      </p:sp>
      <p:sp>
        <p:nvSpPr>
          <p:cNvPr id="13312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364BE6F-27DD-40D2-B6E2-1ED3B56ADF89}" type="slidenum">
              <a:rPr lang="en-US"/>
              <a:pPr fontAlgn="base">
                <a:spcBef>
                  <a:spcPct val="0"/>
                </a:spcBef>
                <a:spcAft>
                  <a:spcPct val="0"/>
                </a:spcAft>
              </a:pPr>
              <a:t>63</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bwMode="auto">
          <a:noFill/>
          <a:ln>
            <a:solidFill>
              <a:srgbClr val="000000"/>
            </a:solidFill>
            <a:miter lim="800000"/>
            <a:headEnd/>
            <a:tailEnd/>
          </a:ln>
        </p:spPr>
      </p:sp>
      <p:sp>
        <p:nvSpPr>
          <p:cNvPr id="78851" name="Notes Placeholder 2"/>
          <p:cNvSpPr>
            <a:spLocks noGrp="1"/>
          </p:cNvSpPr>
          <p:nvPr>
            <p:ph type="body" idx="1"/>
          </p:nvPr>
        </p:nvSpPr>
        <p:spPr bwMode="auto">
          <a:noFill/>
        </p:spPr>
        <p:txBody>
          <a:bodyPr wrap="square" numCol="1" anchor="t" anchorCtr="0" compatLnSpc="1">
            <a:prstTxWarp prst="textNoShape">
              <a:avLst/>
            </a:prstTxWarp>
          </a:bodyPr>
          <a:lstStyle/>
          <a:p>
            <a:pPr marL="234950" indent="-234950">
              <a:spcBef>
                <a:spcPct val="0"/>
              </a:spcBef>
            </a:pPr>
            <a:r>
              <a:rPr lang="en-US" smtClean="0"/>
              <a:t>Facilitation Tip = </a:t>
            </a:r>
            <a:r>
              <a:rPr lang="en-US" b="1" smtClean="0"/>
              <a:t>briefly review this slide</a:t>
            </a:r>
          </a:p>
          <a:p>
            <a:pPr marL="234950" indent="-234950">
              <a:spcBef>
                <a:spcPct val="0"/>
              </a:spcBef>
            </a:pPr>
            <a:r>
              <a:rPr lang="en-US" b="1" smtClean="0"/>
              <a:t>	1. most people has seen some type of planning process/cycle; this slide is not intended to introduce the concept, just to serve as a reminder of the steps in the process</a:t>
            </a:r>
          </a:p>
          <a:p>
            <a:pPr marL="234950" indent="-234950">
              <a:spcBef>
                <a:spcPct val="0"/>
              </a:spcBef>
            </a:pPr>
            <a:r>
              <a:rPr lang="en-US" b="1" smtClean="0"/>
              <a:t>	2. </a:t>
            </a:r>
            <a:r>
              <a:rPr lang="en-US" smtClean="0"/>
              <a:t>Compare steps to previous slide --- not identical, however the modules are similar.</a:t>
            </a:r>
          </a:p>
        </p:txBody>
      </p:sp>
      <p:sp>
        <p:nvSpPr>
          <p:cNvPr id="788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A382968-78FD-4E0F-9109-7422A2D0DF09}" type="slidenum">
              <a:rPr lang="en-US"/>
              <a:pPr fontAlgn="base">
                <a:spcBef>
                  <a:spcPct val="0"/>
                </a:spcBef>
                <a:spcAft>
                  <a:spcPct val="0"/>
                </a:spcAft>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bwMode="auto">
          <a:noFill/>
          <a:ln>
            <a:solidFill>
              <a:srgbClr val="000000"/>
            </a:solidFill>
            <a:miter lim="800000"/>
            <a:headEnd/>
            <a:tailEnd/>
          </a:ln>
        </p:spPr>
      </p:sp>
      <p:sp>
        <p:nvSpPr>
          <p:cNvPr id="7987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Facilitator Tips = briefly review this slide; do not spend much time here</a:t>
            </a:r>
          </a:p>
          <a:p>
            <a:pPr>
              <a:spcBef>
                <a:spcPct val="0"/>
              </a:spcBef>
            </a:pPr>
            <a:endParaRPr lang="en-US" smtClean="0"/>
          </a:p>
          <a:p>
            <a:pPr>
              <a:spcBef>
                <a:spcPct val="0"/>
              </a:spcBef>
            </a:pPr>
            <a:r>
              <a:rPr lang="en-US" smtClean="0"/>
              <a:t>	</a:t>
            </a:r>
            <a:r>
              <a:rPr lang="en-US" b="1" smtClean="0"/>
              <a:t>“These are resources with additional details about the HR Strategic Planning Cycle.  You’ll see the hyperlink for each site is included on the slide.  You will be able to access these directly from the cd you receive at the end of the program.”</a:t>
            </a:r>
          </a:p>
          <a:p>
            <a:pPr>
              <a:spcBef>
                <a:spcPct val="0"/>
              </a:spcBef>
            </a:pPr>
            <a:endParaRPr lang="en-US" smtClean="0"/>
          </a:p>
          <a:p>
            <a:pPr>
              <a:spcBef>
                <a:spcPct val="0"/>
              </a:spcBef>
            </a:pPr>
            <a:endParaRPr lang="en-US" smtClean="0"/>
          </a:p>
          <a:p>
            <a:pPr>
              <a:spcBef>
                <a:spcPct val="0"/>
              </a:spcBef>
            </a:pPr>
            <a:r>
              <a:rPr lang="en-US" b="1" smtClean="0"/>
              <a:t>Note to Facilitator &amp; host Chapter: always check hyperlinks prior to preparing handouts, cds, and hosting session to ensure all hyperlinks are still active</a:t>
            </a:r>
          </a:p>
        </p:txBody>
      </p:sp>
      <p:sp>
        <p:nvSpPr>
          <p:cNvPr id="798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D562E36-B15A-425E-811F-5893A08E6D17}" type="slidenum">
              <a:rPr lang="en-US"/>
              <a:pPr fontAlgn="base">
                <a:spcBef>
                  <a:spcPct val="0"/>
                </a:spcBef>
                <a:spcAft>
                  <a:spcPct val="0"/>
                </a:spcAft>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bwMode="auto">
          <a:noFill/>
          <a:ln>
            <a:solidFill>
              <a:srgbClr val="000000"/>
            </a:solidFill>
            <a:miter lim="800000"/>
            <a:headEnd/>
            <a:tailEnd/>
          </a:ln>
        </p:spPr>
      </p:sp>
      <p:sp>
        <p:nvSpPr>
          <p:cNvPr id="808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Additional resources for data to support business plans &amp; strategic initiatives</a:t>
            </a:r>
          </a:p>
        </p:txBody>
      </p:sp>
      <p:sp>
        <p:nvSpPr>
          <p:cNvPr id="809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3DCA0C2-725D-46EF-8720-F012D8E745DB}" type="slidenum">
              <a:rPr lang="en-US"/>
              <a:pPr fontAlgn="base">
                <a:spcBef>
                  <a:spcPct val="0"/>
                </a:spcBef>
                <a:spcAft>
                  <a:spcPct val="0"/>
                </a:spcAft>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a:lvl1pPr>
          </a:lstStyle>
          <a:p>
            <a:pPr>
              <a:defRPr/>
            </a:pPr>
            <a:fld id="{9BFE7B92-88D5-4938-B1E6-7C8C3E222399}" type="datetime1">
              <a:rPr lang="en-US"/>
              <a:pPr>
                <a:defRPr/>
              </a:pPr>
              <a:t>8/12/2010</a:t>
            </a:fld>
            <a:endParaRPr lang="en-US" dirty="0"/>
          </a:p>
        </p:txBody>
      </p:sp>
      <p:sp>
        <p:nvSpPr>
          <p:cNvPr id="5" name="Footer Placeholder 18"/>
          <p:cNvSpPr>
            <a:spLocks noGrp="1"/>
          </p:cNvSpPr>
          <p:nvPr>
            <p:ph type="ftr" sz="quarter" idx="11"/>
          </p:nvPr>
        </p:nvSpPr>
        <p:spPr/>
        <p:txBody>
          <a:bodyPr/>
          <a:lstStyle>
            <a:lvl1pPr>
              <a:defRPr/>
            </a:lvl1pPr>
          </a:lstStyle>
          <a:p>
            <a:pPr>
              <a:defRPr/>
            </a:pPr>
            <a:r>
              <a:rPr lang="en-US" dirty="0"/>
              <a:t>Ohio SHRM©</a:t>
            </a:r>
          </a:p>
        </p:txBody>
      </p:sp>
      <p:sp>
        <p:nvSpPr>
          <p:cNvPr id="6" name="Slide Number Placeholder 26"/>
          <p:cNvSpPr>
            <a:spLocks noGrp="1"/>
          </p:cNvSpPr>
          <p:nvPr>
            <p:ph type="sldNum" sz="quarter" idx="12"/>
          </p:nvPr>
        </p:nvSpPr>
        <p:spPr/>
        <p:txBody>
          <a:bodyPr/>
          <a:lstStyle>
            <a:lvl1pPr>
              <a:defRPr/>
            </a:lvl1pPr>
          </a:lstStyle>
          <a:p>
            <a:pPr>
              <a:defRPr/>
            </a:pPr>
            <a:fld id="{4177E37D-C380-4B8D-BF4E-783EE2C7D307}"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B6ADF408-AC61-44A1-9B9A-A643880895F9}" type="datetime1">
              <a:rPr lang="en-US"/>
              <a:pPr>
                <a:defRPr/>
              </a:pPr>
              <a:t>8/12/2010</a:t>
            </a:fld>
            <a:endParaRPr lang="en-US" dirty="0"/>
          </a:p>
        </p:txBody>
      </p:sp>
      <p:sp>
        <p:nvSpPr>
          <p:cNvPr id="5" name="Footer Placeholder 21"/>
          <p:cNvSpPr>
            <a:spLocks noGrp="1"/>
          </p:cNvSpPr>
          <p:nvPr>
            <p:ph type="ftr" sz="quarter" idx="11"/>
          </p:nvPr>
        </p:nvSpPr>
        <p:spPr/>
        <p:txBody>
          <a:bodyPr/>
          <a:lstStyle>
            <a:lvl1pPr>
              <a:defRPr/>
            </a:lvl1pPr>
          </a:lstStyle>
          <a:p>
            <a:pPr>
              <a:defRPr/>
            </a:pPr>
            <a:r>
              <a:rPr lang="en-US" dirty="0"/>
              <a:t>Ohio SHRM©</a:t>
            </a:r>
          </a:p>
        </p:txBody>
      </p:sp>
      <p:sp>
        <p:nvSpPr>
          <p:cNvPr id="6" name="Slide Number Placeholder 17"/>
          <p:cNvSpPr>
            <a:spLocks noGrp="1"/>
          </p:cNvSpPr>
          <p:nvPr>
            <p:ph type="sldNum" sz="quarter" idx="12"/>
          </p:nvPr>
        </p:nvSpPr>
        <p:spPr/>
        <p:txBody>
          <a:bodyPr/>
          <a:lstStyle>
            <a:lvl1pPr>
              <a:defRPr/>
            </a:lvl1pPr>
          </a:lstStyle>
          <a:p>
            <a:pPr>
              <a:defRPr/>
            </a:pPr>
            <a:fld id="{9CA0F3E0-F8CA-4DCD-A2F3-C42BE7CA86BB}"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56382982-6155-476C-8EA7-079D271A9BE7}" type="datetime1">
              <a:rPr lang="en-US"/>
              <a:pPr>
                <a:defRPr/>
              </a:pPr>
              <a:t>8/12/2010</a:t>
            </a:fld>
            <a:endParaRPr lang="en-US" dirty="0"/>
          </a:p>
        </p:txBody>
      </p:sp>
      <p:sp>
        <p:nvSpPr>
          <p:cNvPr id="5" name="Footer Placeholder 21"/>
          <p:cNvSpPr>
            <a:spLocks noGrp="1"/>
          </p:cNvSpPr>
          <p:nvPr>
            <p:ph type="ftr" sz="quarter" idx="11"/>
          </p:nvPr>
        </p:nvSpPr>
        <p:spPr/>
        <p:txBody>
          <a:bodyPr/>
          <a:lstStyle>
            <a:lvl1pPr>
              <a:defRPr/>
            </a:lvl1pPr>
          </a:lstStyle>
          <a:p>
            <a:pPr>
              <a:defRPr/>
            </a:pPr>
            <a:r>
              <a:rPr lang="en-US" dirty="0"/>
              <a:t>Ohio SHRM©</a:t>
            </a:r>
          </a:p>
        </p:txBody>
      </p:sp>
      <p:sp>
        <p:nvSpPr>
          <p:cNvPr id="6" name="Slide Number Placeholder 17"/>
          <p:cNvSpPr>
            <a:spLocks noGrp="1"/>
          </p:cNvSpPr>
          <p:nvPr>
            <p:ph type="sldNum" sz="quarter" idx="12"/>
          </p:nvPr>
        </p:nvSpPr>
        <p:spPr/>
        <p:txBody>
          <a:bodyPr/>
          <a:lstStyle>
            <a:lvl1pPr>
              <a:defRPr/>
            </a:lvl1pPr>
          </a:lstStyle>
          <a:p>
            <a:pPr>
              <a:defRPr/>
            </a:pPr>
            <a:fld id="{757918A8-EC61-4018-A93A-A2519C0AA1C9}"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Text">
    <p:spTree>
      <p:nvGrpSpPr>
        <p:cNvPr id="1" name=""/>
        <p:cNvGrpSpPr/>
        <p:nvPr/>
      </p:nvGrpSpPr>
      <p:grpSpPr>
        <a:xfrm>
          <a:off x="0" y="0"/>
          <a:ext cx="0" cy="0"/>
          <a:chOff x="0" y="0"/>
          <a:chExt cx="0" cy="0"/>
        </a:xfrm>
      </p:grpSpPr>
      <p:pic>
        <p:nvPicPr>
          <p:cNvPr id="4" name="Picture 13" descr="SHRMOhioStateCouncil19308-FinalLogoD10L2.jpg"/>
          <p:cNvPicPr>
            <a:picLocks noChangeAspect="1"/>
          </p:cNvPicPr>
          <p:nvPr userDrawn="1"/>
        </p:nvPicPr>
        <p:blipFill>
          <a:blip r:embed="rId2" cstate="print"/>
          <a:srcRect/>
          <a:stretch>
            <a:fillRect/>
          </a:stretch>
        </p:blipFill>
        <p:spPr bwMode="auto">
          <a:xfrm>
            <a:off x="8281988" y="5949950"/>
            <a:ext cx="779462" cy="838200"/>
          </a:xfrm>
          <a:prstGeom prst="rect">
            <a:avLst/>
          </a:prstGeom>
          <a:noFill/>
          <a:ln w="9525">
            <a:noFill/>
            <a:miter lim="800000"/>
            <a:headEnd/>
            <a:tailEnd/>
          </a:ln>
        </p:spPr>
      </p:pic>
      <p:sp>
        <p:nvSpPr>
          <p:cNvPr id="2" name="Title 1"/>
          <p:cNvSpPr>
            <a:spLocks noGrp="1"/>
          </p:cNvSpPr>
          <p:nvPr>
            <p:ph type="title"/>
          </p:nvPr>
        </p:nvSpPr>
        <p:spPr>
          <a:xfrm>
            <a:off x="457200" y="381000"/>
            <a:ext cx="8229600" cy="1143000"/>
          </a:xfrm>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62FD57A2-A68D-4389-A8AA-294AC2772828}" type="datetime1">
              <a:rPr lang="en-US"/>
              <a:pPr>
                <a:defRPr/>
              </a:pPr>
              <a:t>8/12/2010</a:t>
            </a:fld>
            <a:endParaRPr lang="en-US" dirty="0"/>
          </a:p>
        </p:txBody>
      </p:sp>
      <p:sp>
        <p:nvSpPr>
          <p:cNvPr id="6" name="Footer Placeholder 4"/>
          <p:cNvSpPr>
            <a:spLocks noGrp="1"/>
          </p:cNvSpPr>
          <p:nvPr>
            <p:ph type="ftr" sz="quarter" idx="11"/>
          </p:nvPr>
        </p:nvSpPr>
        <p:spPr/>
        <p:txBody>
          <a:bodyPr/>
          <a:lstStyle>
            <a:lvl1pPr algn="ctr">
              <a:defRPr smtClean="0"/>
            </a:lvl1pPr>
          </a:lstStyle>
          <a:p>
            <a:pPr>
              <a:defRPr/>
            </a:pPr>
            <a:r>
              <a:rPr lang="en-US" dirty="0"/>
              <a:t>Ohio SHRM©</a:t>
            </a:r>
          </a:p>
        </p:txBody>
      </p:sp>
      <p:sp>
        <p:nvSpPr>
          <p:cNvPr id="7" name="Slide Number Placeholder 5"/>
          <p:cNvSpPr>
            <a:spLocks noGrp="1"/>
          </p:cNvSpPr>
          <p:nvPr>
            <p:ph type="sldNum" sz="quarter" idx="12"/>
          </p:nvPr>
        </p:nvSpPr>
        <p:spPr>
          <a:xfrm>
            <a:off x="6477000" y="6356350"/>
            <a:ext cx="1752600" cy="365125"/>
          </a:xfrm>
        </p:spPr>
        <p:txBody>
          <a:bodyPr/>
          <a:lstStyle>
            <a:lvl1pPr>
              <a:defRPr baseline="0" dirty="0">
                <a:solidFill>
                  <a:schemeClr val="tx1">
                    <a:lumMod val="75000"/>
                    <a:lumOff val="25000"/>
                  </a:schemeClr>
                </a:solidFill>
              </a:defRPr>
            </a:lvl1pPr>
          </a:lstStyle>
          <a:p>
            <a:pPr>
              <a:defRPr/>
            </a:pP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12C5FE42-8709-486D-A354-4BC96CC0939B}" type="datetime1">
              <a:rPr lang="en-US"/>
              <a:pPr>
                <a:defRPr/>
              </a:pPr>
              <a:t>8/12/2010</a:t>
            </a:fld>
            <a:endParaRPr lang="en-US" dirty="0"/>
          </a:p>
        </p:txBody>
      </p:sp>
      <p:sp>
        <p:nvSpPr>
          <p:cNvPr id="5" name="Footer Placeholder 21"/>
          <p:cNvSpPr>
            <a:spLocks noGrp="1"/>
          </p:cNvSpPr>
          <p:nvPr>
            <p:ph type="ftr" sz="quarter" idx="11"/>
          </p:nvPr>
        </p:nvSpPr>
        <p:spPr/>
        <p:txBody>
          <a:bodyPr/>
          <a:lstStyle>
            <a:lvl1pPr>
              <a:defRPr/>
            </a:lvl1pPr>
          </a:lstStyle>
          <a:p>
            <a:pPr>
              <a:defRPr/>
            </a:pPr>
            <a:r>
              <a:rPr lang="en-US" dirty="0"/>
              <a:t>Ohio SHRM©</a:t>
            </a:r>
          </a:p>
        </p:txBody>
      </p:sp>
      <p:sp>
        <p:nvSpPr>
          <p:cNvPr id="6" name="Slide Number Placeholder 17"/>
          <p:cNvSpPr>
            <a:spLocks noGrp="1"/>
          </p:cNvSpPr>
          <p:nvPr>
            <p:ph type="sldNum" sz="quarter" idx="12"/>
          </p:nvPr>
        </p:nvSpPr>
        <p:spPr/>
        <p:txBody>
          <a:bodyPr/>
          <a:lstStyle>
            <a:lvl1pPr>
              <a:defRPr/>
            </a:lvl1pPr>
          </a:lstStyle>
          <a:p>
            <a:pPr>
              <a:defRPr/>
            </a:pPr>
            <a:fld id="{4EC9EEDF-0ED1-47A2-A519-FBCB5D0B9B02}"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B2DC62F4-D801-4E8C-BF0F-F87CA28302BC}" type="datetime1">
              <a:rPr lang="en-US"/>
              <a:pPr>
                <a:defRPr/>
              </a:pPr>
              <a:t>8/12/2010</a:t>
            </a:fld>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dirty="0"/>
              <a:t>Ohio SHRM©</a:t>
            </a:r>
          </a:p>
        </p:txBody>
      </p:sp>
      <p:sp>
        <p:nvSpPr>
          <p:cNvPr id="6" name="Slide Number Placeholder 5"/>
          <p:cNvSpPr>
            <a:spLocks noGrp="1"/>
          </p:cNvSpPr>
          <p:nvPr>
            <p:ph type="sldNum" sz="quarter" idx="12"/>
          </p:nvPr>
        </p:nvSpPr>
        <p:spPr/>
        <p:txBody>
          <a:bodyPr/>
          <a:lstStyle>
            <a:lvl1pPr>
              <a:defRPr/>
            </a:lvl1pPr>
          </a:lstStyle>
          <a:p>
            <a:pPr>
              <a:defRPr/>
            </a:pPr>
            <a:fld id="{2660C7E7-A506-4585-8427-94CAF51DFF2F}"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515228DA-D2FE-4ABA-A8D1-F013E5ACAE64}" type="datetime1">
              <a:rPr lang="en-US"/>
              <a:pPr>
                <a:defRPr/>
              </a:pPr>
              <a:t>8/12/2010</a:t>
            </a:fld>
            <a:endParaRPr lang="en-US" dirty="0"/>
          </a:p>
        </p:txBody>
      </p:sp>
      <p:sp>
        <p:nvSpPr>
          <p:cNvPr id="6" name="Footer Placeholder 21"/>
          <p:cNvSpPr>
            <a:spLocks noGrp="1"/>
          </p:cNvSpPr>
          <p:nvPr>
            <p:ph type="ftr" sz="quarter" idx="11"/>
          </p:nvPr>
        </p:nvSpPr>
        <p:spPr/>
        <p:txBody>
          <a:bodyPr/>
          <a:lstStyle>
            <a:lvl1pPr>
              <a:defRPr/>
            </a:lvl1pPr>
          </a:lstStyle>
          <a:p>
            <a:pPr>
              <a:defRPr/>
            </a:pPr>
            <a:r>
              <a:rPr lang="en-US" dirty="0"/>
              <a:t>Ohio SHRM©</a:t>
            </a:r>
          </a:p>
        </p:txBody>
      </p:sp>
      <p:sp>
        <p:nvSpPr>
          <p:cNvPr id="7" name="Slide Number Placeholder 17"/>
          <p:cNvSpPr>
            <a:spLocks noGrp="1"/>
          </p:cNvSpPr>
          <p:nvPr>
            <p:ph type="sldNum" sz="quarter" idx="12"/>
          </p:nvPr>
        </p:nvSpPr>
        <p:spPr/>
        <p:txBody>
          <a:bodyPr/>
          <a:lstStyle>
            <a:lvl1pPr>
              <a:defRPr/>
            </a:lvl1pPr>
          </a:lstStyle>
          <a:p>
            <a:pPr>
              <a:defRPr/>
            </a:pPr>
            <a:fld id="{3748B493-E7A2-4882-9B21-B60B1AB8BCEB}"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fld id="{5C2FA335-EDAA-41ED-84AE-F12D05045DB2}" type="datetime1">
              <a:rPr lang="en-US"/>
              <a:pPr>
                <a:defRPr/>
              </a:pPr>
              <a:t>8/12/2010</a:t>
            </a:fld>
            <a:endParaRPr lang="en-US" dirty="0"/>
          </a:p>
        </p:txBody>
      </p:sp>
      <p:sp>
        <p:nvSpPr>
          <p:cNvPr id="8" name="Footer Placeholder 21"/>
          <p:cNvSpPr>
            <a:spLocks noGrp="1"/>
          </p:cNvSpPr>
          <p:nvPr>
            <p:ph type="ftr" sz="quarter" idx="11"/>
          </p:nvPr>
        </p:nvSpPr>
        <p:spPr/>
        <p:txBody>
          <a:bodyPr/>
          <a:lstStyle>
            <a:lvl1pPr>
              <a:defRPr/>
            </a:lvl1pPr>
          </a:lstStyle>
          <a:p>
            <a:pPr>
              <a:defRPr/>
            </a:pPr>
            <a:r>
              <a:rPr lang="en-US" dirty="0"/>
              <a:t>Ohio SHRM©</a:t>
            </a:r>
          </a:p>
        </p:txBody>
      </p:sp>
      <p:sp>
        <p:nvSpPr>
          <p:cNvPr id="9" name="Slide Number Placeholder 17"/>
          <p:cNvSpPr>
            <a:spLocks noGrp="1"/>
          </p:cNvSpPr>
          <p:nvPr>
            <p:ph type="sldNum" sz="quarter" idx="12"/>
          </p:nvPr>
        </p:nvSpPr>
        <p:spPr/>
        <p:txBody>
          <a:bodyPr/>
          <a:lstStyle>
            <a:lvl1pPr>
              <a:defRPr/>
            </a:lvl1pPr>
          </a:lstStyle>
          <a:p>
            <a:pPr>
              <a:defRPr/>
            </a:pPr>
            <a:fld id="{E05D3161-1CA7-4266-B2B6-118AD5C91125}"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2F58012B-D9EE-422D-8A3D-A97780507B7C}" type="datetime1">
              <a:rPr lang="en-US"/>
              <a:pPr>
                <a:defRPr/>
              </a:pPr>
              <a:t>8/12/2010</a:t>
            </a:fld>
            <a:endParaRPr lang="en-US" dirty="0"/>
          </a:p>
        </p:txBody>
      </p:sp>
      <p:sp>
        <p:nvSpPr>
          <p:cNvPr id="4" name="Footer Placeholder 21"/>
          <p:cNvSpPr>
            <a:spLocks noGrp="1"/>
          </p:cNvSpPr>
          <p:nvPr>
            <p:ph type="ftr" sz="quarter" idx="11"/>
          </p:nvPr>
        </p:nvSpPr>
        <p:spPr/>
        <p:txBody>
          <a:bodyPr/>
          <a:lstStyle>
            <a:lvl1pPr>
              <a:defRPr/>
            </a:lvl1pPr>
          </a:lstStyle>
          <a:p>
            <a:pPr>
              <a:defRPr/>
            </a:pPr>
            <a:r>
              <a:rPr lang="en-US" dirty="0"/>
              <a:t>Ohio SHRM©</a:t>
            </a:r>
          </a:p>
        </p:txBody>
      </p:sp>
      <p:sp>
        <p:nvSpPr>
          <p:cNvPr id="5" name="Slide Number Placeholder 17"/>
          <p:cNvSpPr>
            <a:spLocks noGrp="1"/>
          </p:cNvSpPr>
          <p:nvPr>
            <p:ph type="sldNum" sz="quarter" idx="12"/>
          </p:nvPr>
        </p:nvSpPr>
        <p:spPr/>
        <p:txBody>
          <a:bodyPr/>
          <a:lstStyle>
            <a:lvl1pPr>
              <a:defRPr/>
            </a:lvl1pPr>
          </a:lstStyle>
          <a:p>
            <a:pPr>
              <a:defRPr/>
            </a:pPr>
            <a:fld id="{811A2BA2-531D-42AE-9E6E-90EC79D70067}"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40D65F7A-BE4F-4E08-9874-CF5B516343D8}" type="datetime1">
              <a:rPr lang="en-US"/>
              <a:pPr>
                <a:defRPr/>
              </a:pPr>
              <a:t>8/12/2010</a:t>
            </a:fld>
            <a:endParaRPr lang="en-US" dirty="0"/>
          </a:p>
        </p:txBody>
      </p:sp>
      <p:sp>
        <p:nvSpPr>
          <p:cNvPr id="3" name="Footer Placeholder 21"/>
          <p:cNvSpPr>
            <a:spLocks noGrp="1"/>
          </p:cNvSpPr>
          <p:nvPr>
            <p:ph type="ftr" sz="quarter" idx="11"/>
          </p:nvPr>
        </p:nvSpPr>
        <p:spPr/>
        <p:txBody>
          <a:bodyPr/>
          <a:lstStyle>
            <a:lvl1pPr>
              <a:defRPr/>
            </a:lvl1pPr>
          </a:lstStyle>
          <a:p>
            <a:pPr>
              <a:defRPr/>
            </a:pPr>
            <a:r>
              <a:rPr lang="en-US" dirty="0"/>
              <a:t>Ohio SHRM©</a:t>
            </a:r>
          </a:p>
        </p:txBody>
      </p:sp>
      <p:sp>
        <p:nvSpPr>
          <p:cNvPr id="4" name="Slide Number Placeholder 17"/>
          <p:cNvSpPr>
            <a:spLocks noGrp="1"/>
          </p:cNvSpPr>
          <p:nvPr>
            <p:ph type="sldNum" sz="quarter" idx="12"/>
          </p:nvPr>
        </p:nvSpPr>
        <p:spPr/>
        <p:txBody>
          <a:bodyPr/>
          <a:lstStyle>
            <a:lvl1pPr>
              <a:defRPr/>
            </a:lvl1pPr>
          </a:lstStyle>
          <a:p>
            <a:pPr>
              <a:defRPr/>
            </a:pPr>
            <a:fld id="{A17F8DFF-4D3D-42DF-A09D-37A7AEAB643F}"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CC75E33B-DB6E-432C-9A20-9E128329D8EF}" type="datetime1">
              <a:rPr lang="en-US"/>
              <a:pPr>
                <a:defRPr/>
              </a:pPr>
              <a:t>8/12/2010</a:t>
            </a:fld>
            <a:endParaRPr lang="en-US" dirty="0"/>
          </a:p>
        </p:txBody>
      </p:sp>
      <p:sp>
        <p:nvSpPr>
          <p:cNvPr id="6" name="Footer Placeholder 21"/>
          <p:cNvSpPr>
            <a:spLocks noGrp="1"/>
          </p:cNvSpPr>
          <p:nvPr>
            <p:ph type="ftr" sz="quarter" idx="11"/>
          </p:nvPr>
        </p:nvSpPr>
        <p:spPr/>
        <p:txBody>
          <a:bodyPr/>
          <a:lstStyle>
            <a:lvl1pPr>
              <a:defRPr/>
            </a:lvl1pPr>
          </a:lstStyle>
          <a:p>
            <a:pPr>
              <a:defRPr/>
            </a:pPr>
            <a:r>
              <a:rPr lang="en-US" dirty="0"/>
              <a:t>Ohio SHRM©</a:t>
            </a:r>
          </a:p>
        </p:txBody>
      </p:sp>
      <p:sp>
        <p:nvSpPr>
          <p:cNvPr id="7" name="Slide Number Placeholder 17"/>
          <p:cNvSpPr>
            <a:spLocks noGrp="1"/>
          </p:cNvSpPr>
          <p:nvPr>
            <p:ph type="sldNum" sz="quarter" idx="12"/>
          </p:nvPr>
        </p:nvSpPr>
        <p:spPr/>
        <p:txBody>
          <a:bodyPr/>
          <a:lstStyle>
            <a:lvl1pPr>
              <a:defRPr/>
            </a:lvl1pPr>
          </a:lstStyle>
          <a:p>
            <a:pPr>
              <a:defRPr/>
            </a:pPr>
            <a:fld id="{237DFBFA-8A35-4882-AA11-10958462F5C9}"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Right Triangle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Freeform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8" name="Freeform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dirty="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EE2D7FBF-16AE-4985-873D-D982AE4E9F4F}" type="datetime1">
              <a:rPr lang="en-US"/>
              <a:pPr>
                <a:defRPr/>
              </a:pPr>
              <a:t>8/12/2010</a:t>
            </a:fld>
            <a:endParaRPr lang="en-US" dirty="0"/>
          </a:p>
        </p:txBody>
      </p:sp>
      <p:sp>
        <p:nvSpPr>
          <p:cNvPr id="10" name="Footer Placeholder 5"/>
          <p:cNvSpPr>
            <a:spLocks noGrp="1"/>
          </p:cNvSpPr>
          <p:nvPr>
            <p:ph type="ftr" sz="quarter" idx="11"/>
          </p:nvPr>
        </p:nvSpPr>
        <p:spPr/>
        <p:txBody>
          <a:bodyPr/>
          <a:lstStyle>
            <a:lvl1pPr>
              <a:defRPr/>
            </a:lvl1pPr>
          </a:lstStyle>
          <a:p>
            <a:pPr>
              <a:defRPr/>
            </a:pPr>
            <a:r>
              <a:rPr lang="en-US" dirty="0"/>
              <a:t>Ohio SHRM©</a:t>
            </a:r>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r>
              <a:rPr lang="en-US" dirty="0"/>
              <a:t>Ohio SHRM©</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smtClean="0">
                <a:solidFill>
                  <a:schemeClr val="tx2">
                    <a:shade val="90000"/>
                  </a:schemeClr>
                </a:solidFill>
                <a:latin typeface="+mn-lt"/>
                <a:cs typeface="+mn-cs"/>
              </a:defRPr>
            </a:lvl1pPr>
          </a:lstStyle>
          <a:p>
            <a:pPr>
              <a:defRPr/>
            </a:pPr>
            <a:fld id="{544A74B8-5207-4DDF-94EB-6E994661CAD5}" type="datetime1">
              <a:rPr lang="en-US"/>
              <a:pPr>
                <a:defRPr/>
              </a:pPr>
              <a:t>8/12/2010</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smtClean="0">
                <a:solidFill>
                  <a:schemeClr val="tx2">
                    <a:shade val="90000"/>
                  </a:schemeClr>
                </a:solidFill>
                <a:latin typeface="+mn-lt"/>
                <a:cs typeface="+mn-cs"/>
              </a:defRPr>
            </a:lvl1pPr>
          </a:lstStyle>
          <a:p>
            <a:pPr>
              <a:defRPr/>
            </a:pPr>
            <a:r>
              <a:rPr lang="en-US" dirty="0"/>
              <a:t>Ohio SHRM©</a:t>
            </a: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smtClean="0">
                <a:solidFill>
                  <a:schemeClr val="tx2">
                    <a:shade val="90000"/>
                  </a:schemeClr>
                </a:solidFill>
                <a:latin typeface="+mn-lt"/>
                <a:cs typeface="+mn-cs"/>
              </a:defRPr>
            </a:lvl1pPr>
          </a:lstStyle>
          <a:p>
            <a:pPr>
              <a:defRPr/>
            </a:pPr>
            <a:fld id="{10935EAC-86F2-4F4E-B0DD-2F4D84D1E62F}" type="slidenum">
              <a:rPr lang="en-US"/>
              <a:pPr>
                <a:defRPr/>
              </a:pPr>
              <a:t>‹#›</a:t>
            </a:fld>
            <a:endParaRPr lang="en-US" dirty="0"/>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grpSp>
    </p:spTree>
  </p:cSld>
  <p:clrMap bg1="lt1" tx1="dk1" bg2="lt2" tx2="dk2" accent1="accent1" accent2="accent2" accent3="accent3" accent4="accent4" accent5="accent5" accent6="accent6" hlink="hlink" folHlink="folHlink"/>
  <p:sldLayoutIdLst>
    <p:sldLayoutId id="2147483699" r:id="rId1"/>
    <p:sldLayoutId id="2147483691" r:id="rId2"/>
    <p:sldLayoutId id="2147483700" r:id="rId3"/>
    <p:sldLayoutId id="2147483692" r:id="rId4"/>
    <p:sldLayoutId id="2147483693" r:id="rId5"/>
    <p:sldLayoutId id="2147483694" r:id="rId6"/>
    <p:sldLayoutId id="2147483695" r:id="rId7"/>
    <p:sldLayoutId id="2147483696" r:id="rId8"/>
    <p:sldLayoutId id="2147483701" r:id="rId9"/>
    <p:sldLayoutId id="2147483697" r:id="rId10"/>
    <p:sldLayoutId id="2147483698" r:id="rId11"/>
    <p:sldLayoutId id="2147483702" r:id="rId12"/>
  </p:sldLayoutIdLst>
  <p:hf sldNum="0" hdr="0" dt="0"/>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itchFamily="34" charset="0"/>
        </a:defRPr>
      </a:lvl2pPr>
      <a:lvl3pPr algn="l" rtl="0" fontAlgn="base">
        <a:spcBef>
          <a:spcPct val="0"/>
        </a:spcBef>
        <a:spcAft>
          <a:spcPct val="0"/>
        </a:spcAft>
        <a:defRPr sz="5000">
          <a:solidFill>
            <a:schemeClr val="tx2"/>
          </a:solidFill>
          <a:latin typeface="Calibri" pitchFamily="34" charset="0"/>
        </a:defRPr>
      </a:lvl3pPr>
      <a:lvl4pPr algn="l" rtl="0" fontAlgn="base">
        <a:spcBef>
          <a:spcPct val="0"/>
        </a:spcBef>
        <a:spcAft>
          <a:spcPct val="0"/>
        </a:spcAft>
        <a:defRPr sz="5000">
          <a:solidFill>
            <a:schemeClr val="tx2"/>
          </a:solidFill>
          <a:latin typeface="Calibri" pitchFamily="34" charset="0"/>
        </a:defRPr>
      </a:lvl4pPr>
      <a:lvl5pPr algn="l" rtl="0" fontAlgn="base">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fontAlgn="base">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hyperlink" Target="http://www.shrm.org/" TargetMode="External"/><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hyperlink" Target="http://www.sba.gov/localresources/district/oh" TargetMode="External"/><Relationship Id="rId2" Type="http://schemas.openxmlformats.org/officeDocument/2006/relationships/notesSlide" Target="../notesSlides/notesSlide11.xml"/><Relationship Id="rId1" Type="http://schemas.openxmlformats.org/officeDocument/2006/relationships/slideLayout" Target="../slideLayouts/slideLayout12.xml"/><Relationship Id="rId6" Type="http://schemas.openxmlformats.org/officeDocument/2006/relationships/hyperlink" Target="http://www.blr.com/" TargetMode="External"/><Relationship Id="rId5" Type="http://schemas.openxmlformats.org/officeDocument/2006/relationships/hyperlink" Target="http://sbdcfreeadvice.ning.com/" TargetMode="External"/><Relationship Id="rId4" Type="http://schemas.openxmlformats.org/officeDocument/2006/relationships/hyperlink" Target="http://www.score.org/"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www.fmcs.gov/" TargetMode="External"/><Relationship Id="rId2" Type="http://schemas.openxmlformats.org/officeDocument/2006/relationships/notesSlide" Target="../notesSlides/notesSlide12.xml"/><Relationship Id="rId1" Type="http://schemas.openxmlformats.org/officeDocument/2006/relationships/slideLayout" Target="../slideLayouts/slideLayout12.xml"/><Relationship Id="rId6" Type="http://schemas.openxmlformats.org/officeDocument/2006/relationships/hyperlink" Target="http://www.nlrb.gov/" TargetMode="External"/><Relationship Id="rId5" Type="http://schemas.openxmlformats.org/officeDocument/2006/relationships/hyperlink" Target="http://www.nlrb.gov/about_us/overview/national_labor_relations_act.aspx" TargetMode="External"/><Relationship Id="rId4" Type="http://schemas.openxmlformats.org/officeDocument/2006/relationships/hyperlink" Target="http://www.labornet.org/links/directory.html" TargetMode="Externa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8" Type="http://schemas.openxmlformats.org/officeDocument/2006/relationships/hyperlink" Target="http://www.fbi.gov/hq/cjisd/fprequest.htm" TargetMode="External"/><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4.xml"/><Relationship Id="rId1" Type="http://schemas.openxmlformats.org/officeDocument/2006/relationships/slideLayout" Target="../slideLayouts/slideLayout1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 Id="rId9" Type="http://schemas.openxmlformats.org/officeDocument/2006/relationships/hyperlink" Target="BUS%20345/Employee%20Polygraph%20Protection%20Act.ppt"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www.admin.mtu.edu/hro/forms/whatyoucanandcantasklongversionmay05.pdf" TargetMode="External"/><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hyperlink" Target="http://www.uscis.gov/portal/site/uscis/menuitem.5af9bb95919f35e66f614176543f6d1a/?vgnextoid=31b3ab0a43b5d010VgnVCM10000048f3d6a1RCRD&amp;vgnextchannel=7d316c0b4c3bf110VgnVCM1000004718190aRCRD" TargetMode="External"/><Relationship Id="rId2" Type="http://schemas.openxmlformats.org/officeDocument/2006/relationships/notesSlide" Target="../notesSlides/notesSlide16.xml"/><Relationship Id="rId1" Type="http://schemas.openxmlformats.org/officeDocument/2006/relationships/slideLayout" Target="../slideLayouts/slideLayout12.xml"/><Relationship Id="rId5" Type="http://schemas.openxmlformats.org/officeDocument/2006/relationships/hyperlink" Target="http://www.irs.gov/pub/irs-pdf/fw4sp.pdf" TargetMode="External"/><Relationship Id="rId4" Type="http://schemas.openxmlformats.org/officeDocument/2006/relationships/hyperlink" Target="http://www.irs.gov/pub/irs-pdf/fw4.pdf" TargetMode="Externa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hyperlink" Target="BUS%20345/Employment%20at%20Will.ppt" TargetMode="External"/><Relationship Id="rId2" Type="http://schemas.openxmlformats.org/officeDocument/2006/relationships/notesSlide" Target="../notesSlides/notesSlide18.xml"/><Relationship Id="rId1" Type="http://schemas.openxmlformats.org/officeDocument/2006/relationships/slideLayout" Target="../slideLayouts/slideLayout12.xml"/><Relationship Id="rId6" Type="http://schemas.openxmlformats.org/officeDocument/2006/relationships/hyperlink" Target="http://humanresources.about.com/od/policysamples/a/policy_samples.htm" TargetMode="External"/><Relationship Id="rId5" Type="http://schemas.openxmlformats.org/officeDocument/2006/relationships/hyperlink" Target="http://www.shrm.org/" TargetMode="External"/><Relationship Id="rId4" Type="http://schemas.openxmlformats.org/officeDocument/2006/relationships/hyperlink" Target="Policies" TargetMode="Externa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hyperlink" Target="http://www.organize-u.com/Employer_Records_Retention.pdf" TargetMode="External"/><Relationship Id="rId2" Type="http://schemas.openxmlformats.org/officeDocument/2006/relationships/notesSlide" Target="../notesSlides/notesSlide20.xml"/><Relationship Id="rId1" Type="http://schemas.openxmlformats.org/officeDocument/2006/relationships/slideLayout" Target="../slideLayouts/slideLayout12.xml"/><Relationship Id="rId4" Type="http://schemas.openxmlformats.org/officeDocument/2006/relationships/hyperlink" Target="http://library.findlaw.com/2004/Sep/27/133589.html"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http://www.dol.gov/elaws/posters.htm" TargetMode="External"/><Relationship Id="rId2" Type="http://schemas.openxmlformats.org/officeDocument/2006/relationships/notesSlide" Target="../notesSlides/notesSlide21.xml"/><Relationship Id="rId1" Type="http://schemas.openxmlformats.org/officeDocument/2006/relationships/slideLayout" Target="../slideLayouts/slideLayout12.xml"/><Relationship Id="rId4" Type="http://schemas.openxmlformats.org/officeDocument/2006/relationships/hyperlink" Target="http://crc.ohio.gov/publication_list.htm" TargetMode="Externa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3" Type="http://schemas.openxmlformats.org/officeDocument/2006/relationships/hyperlink" Target="http://www.ada.gov/" TargetMode="External"/><Relationship Id="rId2" Type="http://schemas.openxmlformats.org/officeDocument/2006/relationships/notesSlide" Target="../notesSlides/notesSlide23.xml"/><Relationship Id="rId1" Type="http://schemas.openxmlformats.org/officeDocument/2006/relationships/slideLayout" Target="../slideLayouts/slideLayout12.xml"/><Relationship Id="rId4" Type="http://schemas.openxmlformats.org/officeDocument/2006/relationships/hyperlink" Target="BUS%20345/Feller%20ADA%20Amendments%20Act%20and%20Americans%20with%20Disabilities%20Act.pptx" TargetMode="External"/></Relationships>
</file>

<file path=ppt/slides/_rels/slide24.xml.rels><?xml version="1.0" encoding="UTF-8" standalone="yes"?>
<Relationships xmlns="http://schemas.openxmlformats.org/package/2006/relationships"><Relationship Id="rId3" Type="http://schemas.openxmlformats.org/officeDocument/2006/relationships/hyperlink" Target="http://www2.ed.gov/policy/rights/reg/ocr/index.html" TargetMode="External"/><Relationship Id="rId2" Type="http://schemas.openxmlformats.org/officeDocument/2006/relationships/notesSlide" Target="../notesSlides/notesSlide24.xml"/><Relationship Id="rId1" Type="http://schemas.openxmlformats.org/officeDocument/2006/relationships/slideLayout" Target="../slideLayouts/slideLayout12.xml"/><Relationship Id="rId5" Type="http://schemas.openxmlformats.org/officeDocument/2006/relationships/hyperlink" Target="BUS%20345/Civil%20Rights%20Act%20of%201991.ppt" TargetMode="External"/><Relationship Id="rId4" Type="http://schemas.openxmlformats.org/officeDocument/2006/relationships/hyperlink" Target="http://crc.ohio.gov/" TargetMode="External"/></Relationships>
</file>

<file path=ppt/slides/_rels/slide25.xml.rels><?xml version="1.0" encoding="UTF-8" standalone="yes"?>
<Relationships xmlns="http://schemas.openxmlformats.org/package/2006/relationships"><Relationship Id="rId3" Type="http://schemas.openxmlformats.org/officeDocument/2006/relationships/hyperlink" Target="http://www.eeoc.gov/facts/qanda.html" TargetMode="External"/><Relationship Id="rId2" Type="http://schemas.openxmlformats.org/officeDocument/2006/relationships/hyperlink" Target="http://www.eeoc.gov/" TargetMode="External"/><Relationship Id="rId1" Type="http://schemas.openxmlformats.org/officeDocument/2006/relationships/slideLayout" Target="../slideLayouts/slideLayout12.xml"/><Relationship Id="rId4" Type="http://schemas.openxmlformats.org/officeDocument/2006/relationships/hyperlink" Target="http://www.eeac.org/" TargetMode="External"/></Relationships>
</file>

<file path=ppt/slides/_rels/slide26.xml.rels><?xml version="1.0" encoding="UTF-8" standalone="yes"?>
<Relationships xmlns="http://schemas.openxmlformats.org/package/2006/relationships"><Relationship Id="rId3" Type="http://schemas.openxmlformats.org/officeDocument/2006/relationships/hyperlink" Target="http://www.cms.gov/" TargetMode="External"/><Relationship Id="rId2" Type="http://schemas.openxmlformats.org/officeDocument/2006/relationships/notesSlide" Target="../notesSlides/notesSlide25.xml"/><Relationship Id="rId1" Type="http://schemas.openxmlformats.org/officeDocument/2006/relationships/slideLayout" Target="../slideLayouts/slideLayout12.xml"/><Relationship Id="rId4" Type="http://schemas.openxmlformats.org/officeDocument/2006/relationships/hyperlink" Target="http://www.cms.gov/HealthInsReformforConsume/01_Overview.asp" TargetMode="External"/></Relationships>
</file>

<file path=ppt/slides/_rels/slide27.xml.rels><?xml version="1.0" encoding="UTF-8" standalone="yes"?>
<Relationships xmlns="http://schemas.openxmlformats.org/package/2006/relationships"><Relationship Id="rId3" Type="http://schemas.openxmlformats.org/officeDocument/2006/relationships/hyperlink" Target="http://www.ssa.gov/employer1.htm" TargetMode="External"/><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3" Type="http://schemas.openxmlformats.org/officeDocument/2006/relationships/hyperlink" Target="http://www.workforce.com/" TargetMode="External"/><Relationship Id="rId2" Type="http://schemas.openxmlformats.org/officeDocument/2006/relationships/notesSlide" Target="../notesSlides/notesSlide27.xml"/><Relationship Id="rId1" Type="http://schemas.openxmlformats.org/officeDocument/2006/relationships/slideLayout" Target="../slideLayouts/slideLayout12.xml"/><Relationship Id="rId6" Type="http://schemas.openxmlformats.org/officeDocument/2006/relationships/hyperlink" Target="http://www.ohiochamber.com/mx/hm.asp?id=home" TargetMode="External"/><Relationship Id="rId5" Type="http://schemas.openxmlformats.org/officeDocument/2006/relationships/hyperlink" Target="http://www.shrm.org/" TargetMode="External"/><Relationship Id="rId4" Type="http://schemas.openxmlformats.org/officeDocument/2006/relationships/hyperlink" Target="http://www.blr.com/" TargetMode="External"/></Relationships>
</file>

<file path=ppt/slides/_rels/slide29.xml.rels><?xml version="1.0" encoding="UTF-8" standalone="yes"?>
<Relationships xmlns="http://schemas.openxmlformats.org/package/2006/relationships"><Relationship Id="rId8" Type="http://schemas.openxmlformats.org/officeDocument/2006/relationships/hyperlink" Target="http://www.kstrom.net/isk/linkpage.html" TargetMode="External"/><Relationship Id="rId3" Type="http://schemas.openxmlformats.org/officeDocument/2006/relationships/hyperlink" Target="http://www.workinfo.com/free/Downloads/202.htm" TargetMode="External"/><Relationship Id="rId7" Type="http://schemas.openxmlformats.org/officeDocument/2006/relationships/hyperlink" Target="http://www.business-disability.com/index.aspx" TargetMode="External"/><Relationship Id="rId2" Type="http://schemas.openxmlformats.org/officeDocument/2006/relationships/notesSlide" Target="../notesSlides/notesSlide28.xml"/><Relationship Id="rId1" Type="http://schemas.openxmlformats.org/officeDocument/2006/relationships/slideLayout" Target="../slideLayouts/slideLayout12.xml"/><Relationship Id="rId6" Type="http://schemas.openxmlformats.org/officeDocument/2006/relationships/hyperlink" Target="http://www.naacp.org/home/index.htm" TargetMode="External"/><Relationship Id="rId5" Type="http://schemas.openxmlformats.org/officeDocument/2006/relationships/hyperlink" Target="http://www.nul.org/" TargetMode="External"/><Relationship Id="rId4" Type="http://schemas.openxmlformats.org/officeDocument/2006/relationships/hyperlink" Target="http://www.nmci.org/"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3" Type="http://schemas.openxmlformats.org/officeDocument/2006/relationships/hyperlink" Target="http://humanresources.about.com/cs/compensation/a/aasalaryrange.htm" TargetMode="External"/><Relationship Id="rId2" Type="http://schemas.openxmlformats.org/officeDocument/2006/relationships/notesSlide" Target="../notesSlides/notesSlide30.xml"/><Relationship Id="rId1" Type="http://schemas.openxmlformats.org/officeDocument/2006/relationships/slideLayout" Target="../slideLayouts/slideLayout12.xml"/><Relationship Id="rId5" Type="http://schemas.openxmlformats.org/officeDocument/2006/relationships/hyperlink" Target="http://definitions.uslegal.com/p/pay-compression/" TargetMode="External"/><Relationship Id="rId4" Type="http://schemas.openxmlformats.org/officeDocument/2006/relationships/hyperlink" Target="http://compforce.typepad.com/compensation_force/2008/01/monitoring-your.html" TargetMode="External"/></Relationships>
</file>

<file path=ppt/slides/_rels/slide32.xml.rels><?xml version="1.0" encoding="UTF-8" standalone="yes"?>
<Relationships xmlns="http://schemas.openxmlformats.org/package/2006/relationships"><Relationship Id="rId3" Type="http://schemas.openxmlformats.org/officeDocument/2006/relationships/hyperlink" Target="http://www.worldatwork.org/waw/Content/issuetracker/issue-tracker-541toolkit.jsp" TargetMode="External"/><Relationship Id="rId2" Type="http://schemas.openxmlformats.org/officeDocument/2006/relationships/notesSlide" Target="../notesSlides/notesSlide31.xml"/><Relationship Id="rId1" Type="http://schemas.openxmlformats.org/officeDocument/2006/relationships/slideLayout" Target="../slideLayouts/slideLayout12.xml"/><Relationship Id="rId4" Type="http://schemas.openxmlformats.org/officeDocument/2006/relationships/hyperlink" Target="http://www.dol.gov/whd/flsa/index.htm" TargetMode="External"/></Relationships>
</file>

<file path=ppt/slides/_rels/slide33.xml.rels><?xml version="1.0" encoding="UTF-8" standalone="yes"?>
<Relationships xmlns="http://schemas.openxmlformats.org/package/2006/relationships"><Relationship Id="rId3" Type="http://schemas.openxmlformats.org/officeDocument/2006/relationships/hyperlink" Target="http://www.onetcenter.org/" TargetMode="External"/><Relationship Id="rId2" Type="http://schemas.openxmlformats.org/officeDocument/2006/relationships/notesSlide" Target="../notesSlides/notesSlide32.xml"/><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3" Type="http://schemas.openxmlformats.org/officeDocument/2006/relationships/hyperlink" Target="http://www.ebri.org/" TargetMode="External"/><Relationship Id="rId2" Type="http://schemas.openxmlformats.org/officeDocument/2006/relationships/notesSlide" Target="../notesSlides/notesSlide34.xml"/><Relationship Id="rId1" Type="http://schemas.openxmlformats.org/officeDocument/2006/relationships/slideLayout" Target="../slideLayouts/slideLayout12.xml"/><Relationship Id="rId5" Type="http://schemas.openxmlformats.org/officeDocument/2006/relationships/hyperlink" Target="http://www.insurance.ohio.gov/Pages/default.aspx" TargetMode="External"/><Relationship Id="rId4" Type="http://schemas.openxmlformats.org/officeDocument/2006/relationships/hyperlink" Target="http://www.ifebp.org/" TargetMode="External"/></Relationships>
</file>

<file path=ppt/slides/_rels/slide36.xml.rels><?xml version="1.0" encoding="UTF-8" standalone="yes"?>
<Relationships xmlns="http://schemas.openxmlformats.org/package/2006/relationships"><Relationship Id="rId3" Type="http://schemas.openxmlformats.org/officeDocument/2006/relationships/hyperlink" Target="http://www.worldatwork.org/pub/selfaudit.pdf" TargetMode="External"/><Relationship Id="rId2" Type="http://schemas.openxmlformats.org/officeDocument/2006/relationships/notesSlide" Target="../notesSlides/notesSlide35.xml"/><Relationship Id="rId1" Type="http://schemas.openxmlformats.org/officeDocument/2006/relationships/slideLayout" Target="../slideLayouts/slideLayout12.xml"/><Relationship Id="rId4" Type="http://schemas.openxmlformats.org/officeDocument/2006/relationships/hyperlink" Target="http://www.wfcresources.com/" TargetMode="Externa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3" Type="http://schemas.openxmlformats.org/officeDocument/2006/relationships/hyperlink" Target="http://www.osha.gov/dcsp/success_stories/compliance_assistance/abbott/abbott_casestudies/business_case_safety_20050621.ppt" TargetMode="External"/><Relationship Id="rId7" Type="http://schemas.openxmlformats.org/officeDocument/2006/relationships/hyperlink" Target="http://www.ready.gov/business/plan/index.html" TargetMode="External"/><Relationship Id="rId2" Type="http://schemas.openxmlformats.org/officeDocument/2006/relationships/notesSlide" Target="../notesSlides/notesSlide37.xml"/><Relationship Id="rId1" Type="http://schemas.openxmlformats.org/officeDocument/2006/relationships/slideLayout" Target="../slideLayouts/slideLayout12.xml"/><Relationship Id="rId6" Type="http://schemas.openxmlformats.org/officeDocument/2006/relationships/hyperlink" Target="http://www.osha.gov/SLTC/emergencypreparedness/index.html" TargetMode="External"/><Relationship Id="rId5" Type="http://schemas.openxmlformats.org/officeDocument/2006/relationships/hyperlink" Target="http://www.fbi.gov/page2/july06/protect_workplace071006.htm" TargetMode="External"/><Relationship Id="rId4" Type="http://schemas.openxmlformats.org/officeDocument/2006/relationships/hyperlink" Target="http://www.fbi.gov/publications/violence.pdf" TargetMode="Externa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3" Type="http://schemas.openxmlformats.org/officeDocument/2006/relationships/hyperlink" Target="http://www.osha.gov/recordkeeping/RKforms.html" TargetMode="External"/><Relationship Id="rId2" Type="http://schemas.openxmlformats.org/officeDocument/2006/relationships/notesSlide" Target="../notesSlides/notesSlide39.xml"/><Relationship Id="rId1" Type="http://schemas.openxmlformats.org/officeDocument/2006/relationships/slideLayout" Target="../slideLayouts/slideLayout12.xml"/><Relationship Id="rId6" Type="http://schemas.openxmlformats.org/officeDocument/2006/relationships/image" Target="../media/image4.jpeg"/><Relationship Id="rId5" Type="http://schemas.openxmlformats.org/officeDocument/2006/relationships/hyperlink" Target="https://www.ohiobwc.com/employer/programs/safety/SandHOSHAOnsiteDetails.asp" TargetMode="External"/><Relationship Id="rId4" Type="http://schemas.openxmlformats.org/officeDocument/2006/relationships/hyperlink" Target="http://www.osha.gov/" TargetMode="External"/></Relationships>
</file>

<file path=ppt/slides/_rels/slide41.xml.rels><?xml version="1.0" encoding="UTF-8" standalone="yes"?>
<Relationships xmlns="http://schemas.openxmlformats.org/package/2006/relationships"><Relationship Id="rId3" Type="http://schemas.openxmlformats.org/officeDocument/2006/relationships/hyperlink" Target="http://www.hhs.gov/" TargetMode="External"/><Relationship Id="rId7" Type="http://schemas.openxmlformats.org/officeDocument/2006/relationships/hyperlink" Target="http://www.cdc.gov/niosh" TargetMode="External"/><Relationship Id="rId2" Type="http://schemas.openxmlformats.org/officeDocument/2006/relationships/notesSlide" Target="../notesSlides/notesSlide40.xml"/><Relationship Id="rId1" Type="http://schemas.openxmlformats.org/officeDocument/2006/relationships/slideLayout" Target="../slideLayouts/slideLayout12.xml"/><Relationship Id="rId6" Type="http://schemas.openxmlformats.org/officeDocument/2006/relationships/hyperlink" Target="http://janweb.icdi.wvu.edu/" TargetMode="External"/><Relationship Id="rId5" Type="http://schemas.openxmlformats.org/officeDocument/2006/relationships/hyperlink" Target="http://www.fema.gov/" TargetMode="External"/><Relationship Id="rId4" Type="http://schemas.openxmlformats.org/officeDocument/2006/relationships/hyperlink" Target="http://www.epa.gov/" TargetMode="Externa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44.xml"/><Relationship Id="rId1" Type="http://schemas.openxmlformats.org/officeDocument/2006/relationships/slideLayout" Target="../slideLayouts/slideLayout1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46.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45.xml"/><Relationship Id="rId1" Type="http://schemas.openxmlformats.org/officeDocument/2006/relationships/slideLayout" Target="../slideLayouts/slideLayout1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47.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46.xml"/><Relationship Id="rId1" Type="http://schemas.openxmlformats.org/officeDocument/2006/relationships/slideLayout" Target="../slideLayouts/slideLayout1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48.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47.xml"/><Relationship Id="rId1" Type="http://schemas.openxmlformats.org/officeDocument/2006/relationships/slideLayout" Target="../slideLayouts/slideLayout1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49.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48.xml"/><Relationship Id="rId1" Type="http://schemas.openxmlformats.org/officeDocument/2006/relationships/slideLayout" Target="../slideLayouts/slideLayout1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2.xml"/></Relationships>
</file>

<file path=ppt/slides/_rels/slide51.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50.xml"/><Relationship Id="rId1" Type="http://schemas.openxmlformats.org/officeDocument/2006/relationships/slideLayout" Target="../slideLayouts/slideLayout1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52.xml.rels><?xml version="1.0" encoding="UTF-8" standalone="yes"?>
<Relationships xmlns="http://schemas.openxmlformats.org/package/2006/relationships"><Relationship Id="rId8" Type="http://schemas.openxmlformats.org/officeDocument/2006/relationships/hyperlink" Target="http://www.supremecourtus.gov/" TargetMode="External"/><Relationship Id="rId3" Type="http://schemas.openxmlformats.org/officeDocument/2006/relationships/hyperlink" Target="http://www.house.state.oh.us/" TargetMode="External"/><Relationship Id="rId7" Type="http://schemas.openxmlformats.org/officeDocument/2006/relationships/hyperlink" Target="http://www.senate.gov/" TargetMode="External"/><Relationship Id="rId2" Type="http://schemas.openxmlformats.org/officeDocument/2006/relationships/notesSlide" Target="../notesSlides/notesSlide51.xml"/><Relationship Id="rId1" Type="http://schemas.openxmlformats.org/officeDocument/2006/relationships/slideLayout" Target="../slideLayouts/slideLayout12.xml"/><Relationship Id="rId6" Type="http://schemas.openxmlformats.org/officeDocument/2006/relationships/hyperlink" Target="http://www.house.gov/" TargetMode="External"/><Relationship Id="rId5" Type="http://schemas.openxmlformats.org/officeDocument/2006/relationships/hyperlink" Target="http://www.sconet.state.oh.us/" TargetMode="External"/><Relationship Id="rId4" Type="http://schemas.openxmlformats.org/officeDocument/2006/relationships/hyperlink" Target="http://www.ohiosenate.gov/" TargetMode="Externa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2.xml"/></Relationships>
</file>

<file path=ppt/slides/_rels/slide55.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54.xml"/><Relationship Id="rId1" Type="http://schemas.openxmlformats.org/officeDocument/2006/relationships/slideLayout" Target="../slideLayouts/slideLayout1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56.xml.rels><?xml version="1.0" encoding="UTF-8" standalone="yes"?>
<Relationships xmlns="http://schemas.openxmlformats.org/package/2006/relationships"><Relationship Id="rId3" Type="http://schemas.openxmlformats.org/officeDocument/2006/relationships/hyperlink" Target="http://www.allbusiness.com/human-resources/workforce-management-termination/4010-1.html" TargetMode="External"/><Relationship Id="rId2" Type="http://schemas.openxmlformats.org/officeDocument/2006/relationships/notesSlide" Target="../notesSlides/notesSlide55.xml"/><Relationship Id="rId1" Type="http://schemas.openxmlformats.org/officeDocument/2006/relationships/slideLayout" Target="../slideLayouts/slideLayout12.xml"/><Relationship Id="rId4" Type="http://schemas.openxmlformats.org/officeDocument/2006/relationships/hyperlink" Target="http://humanresources.about.com/od/whenemploymentends/a/it_termination.htm" TargetMode="Externa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2.xml"/></Relationships>
</file>

<file path=ppt/slides/_rels/slide59.xml.rels><?xml version="1.0" encoding="UTF-8" standalone="yes"?>
<Relationships xmlns="http://schemas.openxmlformats.org/package/2006/relationships"><Relationship Id="rId3" Type="http://schemas.openxmlformats.org/officeDocument/2006/relationships/hyperlink" Target="http://tip.psychology.org/cross.html" TargetMode="External"/><Relationship Id="rId2" Type="http://schemas.openxmlformats.org/officeDocument/2006/relationships/notesSlide" Target="../notesSlides/notesSlide58.xml"/><Relationship Id="rId1" Type="http://schemas.openxmlformats.org/officeDocument/2006/relationships/slideLayout" Target="../slideLayouts/slideLayout12.xml"/><Relationship Id="rId4" Type="http://schemas.openxmlformats.org/officeDocument/2006/relationships/hyperlink" Target="http://www.learning-theories.com/addie-model.html" TargetMode="Externa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1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0.xml.rels><?xml version="1.0" encoding="UTF-8" standalone="yes"?>
<Relationships xmlns="http://schemas.openxmlformats.org/package/2006/relationships"><Relationship Id="rId3" Type="http://schemas.openxmlformats.org/officeDocument/2006/relationships/hyperlink" Target="http://www.astd.org/" TargetMode="External"/><Relationship Id="rId2" Type="http://schemas.openxmlformats.org/officeDocument/2006/relationships/notesSlide" Target="../notesSlides/notesSlide59.xml"/><Relationship Id="rId1" Type="http://schemas.openxmlformats.org/officeDocument/2006/relationships/slideLayout" Target="../slideLayouts/slideLayout12.xml"/><Relationship Id="rId6" Type="http://schemas.openxmlformats.org/officeDocument/2006/relationships/hyperlink" Target="http://www.odnetwork.org/" TargetMode="External"/><Relationship Id="rId5" Type="http://schemas.openxmlformats.org/officeDocument/2006/relationships/hyperlink" Target="http://www.ispi.org/" TargetMode="External"/><Relationship Id="rId4" Type="http://schemas.openxmlformats.org/officeDocument/2006/relationships/hyperlink" Target="http://www.managementhelp.org/" TargetMode="External"/></Relationships>
</file>

<file path=ppt/slides/_rels/slide61.xml.rels><?xml version="1.0" encoding="UTF-8" standalone="yes"?>
<Relationships xmlns="http://schemas.openxmlformats.org/package/2006/relationships"><Relationship Id="rId3" Type="http://schemas.openxmlformats.org/officeDocument/2006/relationships/hyperlink" Target="http://managementhelp.org/guiding/motivate/basics.htm" TargetMode="External"/><Relationship Id="rId2" Type="http://schemas.openxmlformats.org/officeDocument/2006/relationships/notesSlide" Target="../notesSlides/notesSlide60.xml"/><Relationship Id="rId1" Type="http://schemas.openxmlformats.org/officeDocument/2006/relationships/slideLayout" Target="../slideLayouts/slideLayout12.xml"/><Relationship Id="rId5" Type="http://schemas.openxmlformats.org/officeDocument/2006/relationships/hyperlink" Target="http://www.hrworld.com/features/25-employee-rewards/" TargetMode="External"/><Relationship Id="rId4" Type="http://schemas.openxmlformats.org/officeDocument/2006/relationships/hyperlink" Target="http://humanresources.about.com/od/rewardrecognition/a/recognition_tip.htm" TargetMode="Externa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1.xml"/><Relationship Id="rId1" Type="http://schemas.openxmlformats.org/officeDocument/2006/relationships/slideLayout" Target="../slideLayouts/slideLayout12.xml"/></Relationships>
</file>

<file path=ppt/slides/_rels/slide6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7.xml"/><Relationship Id="rId1" Type="http://schemas.openxmlformats.org/officeDocument/2006/relationships/slideLayout" Target="../slideLayouts/slideLayout1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managementhelp.org/" TargetMode="External"/><Relationship Id="rId2" Type="http://schemas.openxmlformats.org/officeDocument/2006/relationships/notesSlide" Target="../notesSlides/notesSlide8.xml"/><Relationship Id="rId1" Type="http://schemas.openxmlformats.org/officeDocument/2006/relationships/slideLayout" Target="../slideLayouts/slideLayout12.xml"/><Relationship Id="rId5" Type="http://schemas.openxmlformats.org/officeDocument/2006/relationships/hyperlink" Target="http://www.apqc.org/" TargetMode="External"/><Relationship Id="rId4" Type="http://schemas.openxmlformats.org/officeDocument/2006/relationships/hyperlink" Target="http://www.hr.com/"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www.dol.gov/" TargetMode="External"/><Relationship Id="rId7" Type="http://schemas.openxmlformats.org/officeDocument/2006/relationships/hyperlink" Target="http://www.irs.gov/" TargetMode="External"/><Relationship Id="rId2" Type="http://schemas.openxmlformats.org/officeDocument/2006/relationships/notesSlide" Target="../notesSlides/notesSlide9.xml"/><Relationship Id="rId1" Type="http://schemas.openxmlformats.org/officeDocument/2006/relationships/slideLayout" Target="../slideLayouts/slideLayout12.xml"/><Relationship Id="rId6" Type="http://schemas.openxmlformats.org/officeDocument/2006/relationships/hyperlink" Target="http://thomas.loc.gov/" TargetMode="External"/><Relationship Id="rId5" Type="http://schemas.openxmlformats.org/officeDocument/2006/relationships/hyperlink" Target="http://www.bls.gov/" TargetMode="External"/><Relationship Id="rId4" Type="http://schemas.openxmlformats.org/officeDocument/2006/relationships/hyperlink" Target="http://www.dol.gov/complianc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dirty="0" smtClean="0"/>
              <a:t>Networking Activity:</a:t>
            </a:r>
            <a:br>
              <a:rPr lang="en-US" dirty="0" smtClean="0"/>
            </a:br>
            <a:r>
              <a:rPr lang="en-US" dirty="0" smtClean="0"/>
              <a:t>HR Laws &amp; Regulations</a:t>
            </a:r>
            <a:endParaRPr lang="en-US" dirty="0"/>
          </a:p>
        </p:txBody>
      </p:sp>
      <p:sp>
        <p:nvSpPr>
          <p:cNvPr id="3" name="Text Placeholder 2"/>
          <p:cNvSpPr>
            <a:spLocks noGrp="1"/>
          </p:cNvSpPr>
          <p:nvPr>
            <p:ph type="body" idx="1"/>
          </p:nvPr>
        </p:nvSpPr>
        <p:spPr>
          <a:xfrm>
            <a:off x="457200" y="1600200"/>
            <a:ext cx="8229600" cy="4953000"/>
          </a:xfrm>
        </p:spPr>
        <p:txBody>
          <a:bodyPr>
            <a:normAutofit fontScale="92500"/>
          </a:bodyPr>
          <a:lstStyle/>
          <a:p>
            <a:pPr marL="274320" indent="-274320" fontAlgn="auto">
              <a:spcAft>
                <a:spcPts val="0"/>
              </a:spcAft>
              <a:buClr>
                <a:schemeClr val="accent3"/>
              </a:buClr>
              <a:buFont typeface="Wingdings 2"/>
              <a:buChar char=""/>
              <a:defRPr/>
            </a:pPr>
            <a:r>
              <a:rPr lang="en-US" dirty="0" smtClean="0"/>
              <a:t>Goal: develop a basic familiarity with HR laws and regulations.</a:t>
            </a:r>
          </a:p>
          <a:p>
            <a:pPr marL="274320" indent="-274320" fontAlgn="auto">
              <a:spcAft>
                <a:spcPts val="0"/>
              </a:spcAft>
              <a:buClr>
                <a:schemeClr val="accent3"/>
              </a:buClr>
              <a:buFont typeface="Wingdings 2"/>
              <a:buChar char=""/>
              <a:defRPr/>
            </a:pPr>
            <a:endParaRPr lang="en-US" dirty="0" smtClean="0"/>
          </a:p>
          <a:p>
            <a:pPr marL="274320" indent="-274320" fontAlgn="auto">
              <a:spcAft>
                <a:spcPts val="0"/>
              </a:spcAft>
              <a:buClr>
                <a:schemeClr val="accent3"/>
              </a:buClr>
              <a:buFont typeface="Wingdings 2"/>
              <a:buChar char=""/>
              <a:defRPr/>
            </a:pPr>
            <a:r>
              <a:rPr lang="en-US" dirty="0" smtClean="0"/>
              <a:t>The Activity: </a:t>
            </a:r>
          </a:p>
          <a:p>
            <a:pPr marL="514350" indent="-514350" fontAlgn="auto">
              <a:spcAft>
                <a:spcPts val="0"/>
              </a:spcAft>
              <a:buClr>
                <a:srgbClr val="3AD204"/>
              </a:buClr>
              <a:buFont typeface="+mj-lt"/>
              <a:buAutoNum type="arabicPeriod"/>
              <a:defRPr/>
            </a:pPr>
            <a:r>
              <a:rPr lang="en-US" dirty="0" smtClean="0"/>
              <a:t>Introduce yourself to the people at your table – share your name, company, &amp; what you hope to learn today</a:t>
            </a:r>
          </a:p>
          <a:p>
            <a:pPr marL="514350" indent="-514350" fontAlgn="auto">
              <a:spcAft>
                <a:spcPts val="0"/>
              </a:spcAft>
              <a:buClr>
                <a:srgbClr val="3AD204"/>
              </a:buClr>
              <a:buFont typeface="+mj-lt"/>
              <a:buAutoNum type="arabicPeriod"/>
              <a:defRPr/>
            </a:pPr>
            <a:r>
              <a:rPr lang="en-US" dirty="0" smtClean="0"/>
              <a:t>On your table is a sheet that outlines one HR law or regulation.  Discuss this topic with those at your table.  Summarize the info on your sheet &amp; add any related experience or best practice you have</a:t>
            </a:r>
          </a:p>
          <a:p>
            <a:pPr marL="514350" indent="-514350" fontAlgn="auto">
              <a:spcAft>
                <a:spcPts val="0"/>
              </a:spcAft>
              <a:buClr>
                <a:srgbClr val="3AD204"/>
              </a:buClr>
              <a:buFont typeface="+mj-lt"/>
              <a:buAutoNum type="arabicPeriod"/>
              <a:defRPr/>
            </a:pPr>
            <a:r>
              <a:rPr lang="en-US" dirty="0" smtClean="0"/>
              <a:t>During the presentation you will have an opportunity to share your summary with the large group</a:t>
            </a:r>
          </a:p>
          <a:p>
            <a:pPr marL="274320" indent="-274320" fontAlgn="auto">
              <a:spcAft>
                <a:spcPts val="0"/>
              </a:spcAft>
              <a:buClr>
                <a:schemeClr val="accent3"/>
              </a:buClr>
              <a:buFont typeface="Wingdings 2"/>
              <a:buChar char=""/>
              <a:defRPr/>
            </a:pPr>
            <a:endParaRPr lang="en-US" dirty="0"/>
          </a:p>
        </p:txBody>
      </p:sp>
      <p:sp>
        <p:nvSpPr>
          <p:cNvPr id="4" name="Footer Placeholder 3"/>
          <p:cNvSpPr>
            <a:spLocks noGrp="1"/>
          </p:cNvSpPr>
          <p:nvPr>
            <p:ph type="ftr" sz="quarter" idx="11"/>
          </p:nvPr>
        </p:nvSpPr>
        <p:spPr/>
        <p:txBody>
          <a:bodyPr/>
          <a:lstStyle/>
          <a:p>
            <a:pPr>
              <a:defRPr/>
            </a:pPr>
            <a:r>
              <a:rPr lang="en-US" dirty="0"/>
              <a:t>Ohio SHRM©</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smtClean="0"/>
              <a:t>General Resources – page 2</a:t>
            </a:r>
          </a:p>
        </p:txBody>
      </p:sp>
      <p:sp>
        <p:nvSpPr>
          <p:cNvPr id="15363" name="Text Placeholder 2"/>
          <p:cNvSpPr>
            <a:spLocks noGrp="1"/>
          </p:cNvSpPr>
          <p:nvPr>
            <p:ph type="body" idx="1"/>
          </p:nvPr>
        </p:nvSpPr>
        <p:spPr/>
        <p:txBody>
          <a:bodyPr/>
          <a:lstStyle/>
          <a:p>
            <a:r>
              <a:rPr lang="en-US" smtClean="0"/>
              <a:t>State of Ohio</a:t>
            </a:r>
          </a:p>
          <a:p>
            <a:pPr lvl="1"/>
            <a:r>
              <a:rPr lang="en-US" smtClean="0"/>
              <a:t>http://ohio.gov</a:t>
            </a:r>
          </a:p>
          <a:p>
            <a:pPr lvl="1"/>
            <a:endParaRPr lang="en-US" smtClean="0"/>
          </a:p>
          <a:p>
            <a:r>
              <a:rPr lang="en-US" smtClean="0">
                <a:hlinkClick r:id="rId3"/>
              </a:rPr>
              <a:t>SHRM</a:t>
            </a:r>
            <a:r>
              <a:rPr lang="en-US" smtClean="0"/>
              <a:t> – Society for Human Resources Management</a:t>
            </a:r>
          </a:p>
          <a:p>
            <a:pPr lvl="1"/>
            <a:r>
              <a:rPr lang="en-US" smtClean="0"/>
              <a:t>www.shrm.org</a:t>
            </a:r>
          </a:p>
          <a:p>
            <a:endParaRPr lang="en-US" smtClean="0"/>
          </a:p>
          <a:p>
            <a:r>
              <a:rPr lang="en-US" smtClean="0"/>
              <a:t>_____ – local Human Resources association</a:t>
            </a:r>
          </a:p>
          <a:p>
            <a:endParaRPr lang="en-US" smtClean="0"/>
          </a:p>
          <a:p>
            <a:endParaRPr lang="en-US" smtClean="0"/>
          </a:p>
        </p:txBody>
      </p:sp>
      <p:sp>
        <p:nvSpPr>
          <p:cNvPr id="8" name="Footer Placeholder 7"/>
          <p:cNvSpPr>
            <a:spLocks noGrp="1"/>
          </p:cNvSpPr>
          <p:nvPr>
            <p:ph type="ftr" sz="quarter" idx="11"/>
          </p:nvPr>
        </p:nvSpPr>
        <p:spPr/>
        <p:txBody>
          <a:bodyPr/>
          <a:lstStyle/>
          <a:p>
            <a:pPr>
              <a:defRPr/>
            </a:pPr>
            <a:r>
              <a:rPr lang="en-US"/>
              <a:t>Ohio SHRM©</a:t>
            </a:r>
            <a:endParaRPr lang="en-US" dirty="0"/>
          </a:p>
        </p:txBody>
      </p:sp>
      <p:sp>
        <p:nvSpPr>
          <p:cNvPr id="5" name="Right Arrow 4"/>
          <p:cNvSpPr/>
          <p:nvPr/>
        </p:nvSpPr>
        <p:spPr>
          <a:xfrm>
            <a:off x="-3352800" y="3429000"/>
            <a:ext cx="3276600" cy="2209800"/>
          </a:xfrm>
          <a:prstGeom prst="rightArrow">
            <a:avLst>
              <a:gd name="adj1" fmla="val 50000"/>
              <a:gd name="adj2" fmla="val 54068"/>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Customization Point – add name &amp; web address of local HR association</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457200" y="457200"/>
            <a:ext cx="8229600" cy="1143000"/>
          </a:xfrm>
        </p:spPr>
        <p:txBody>
          <a:bodyPr/>
          <a:lstStyle/>
          <a:p>
            <a:r>
              <a:rPr lang="en-US" smtClean="0"/>
              <a:t>General Resources – page 3</a:t>
            </a:r>
          </a:p>
        </p:txBody>
      </p:sp>
      <p:sp>
        <p:nvSpPr>
          <p:cNvPr id="3" name="Text Placeholder 2"/>
          <p:cNvSpPr>
            <a:spLocks noGrp="1"/>
          </p:cNvSpPr>
          <p:nvPr>
            <p:ph type="body" idx="1"/>
          </p:nvPr>
        </p:nvSpPr>
        <p:spPr>
          <a:xfrm>
            <a:off x="457200" y="1600200"/>
            <a:ext cx="8229600" cy="5105400"/>
          </a:xfrm>
        </p:spPr>
        <p:txBody>
          <a:bodyPr>
            <a:normAutofit fontScale="92500" lnSpcReduction="10000"/>
          </a:bodyPr>
          <a:lstStyle/>
          <a:p>
            <a:pPr marL="274320" indent="-274320" fontAlgn="auto">
              <a:spcAft>
                <a:spcPts val="0"/>
              </a:spcAft>
              <a:buClr>
                <a:schemeClr val="accent3"/>
              </a:buClr>
              <a:buFont typeface="Wingdings 2"/>
              <a:buChar char=""/>
              <a:defRPr/>
            </a:pPr>
            <a:r>
              <a:rPr lang="en-US" dirty="0" smtClean="0"/>
              <a:t>SBA – U.S. Small Business Administration</a:t>
            </a:r>
          </a:p>
          <a:p>
            <a:pPr marL="640080" lvl="1" indent="-246888" fontAlgn="auto">
              <a:spcAft>
                <a:spcPts val="0"/>
              </a:spcAft>
              <a:buFont typeface="Wingdings 2"/>
              <a:buChar char=""/>
              <a:defRPr/>
            </a:pPr>
            <a:r>
              <a:rPr lang="en-US" dirty="0" smtClean="0">
                <a:hlinkClick r:id="rId3"/>
              </a:rPr>
              <a:t>http://www.sba.gov/localresources/district/oh</a:t>
            </a:r>
            <a:endParaRPr lang="en-US" dirty="0" smtClean="0"/>
          </a:p>
          <a:p>
            <a:pPr marL="640080" lvl="1" indent="-246888" fontAlgn="auto">
              <a:spcAft>
                <a:spcPts val="0"/>
              </a:spcAft>
              <a:buFont typeface="Wingdings 2"/>
              <a:buChar char=""/>
              <a:defRPr/>
            </a:pPr>
            <a:endParaRPr lang="en-US" dirty="0" smtClean="0"/>
          </a:p>
          <a:p>
            <a:pPr marL="274320" indent="-274320" fontAlgn="auto">
              <a:spcAft>
                <a:spcPts val="0"/>
              </a:spcAft>
              <a:buClr>
                <a:schemeClr val="accent3"/>
              </a:buClr>
              <a:buFont typeface="Wingdings 2"/>
              <a:buChar char=""/>
              <a:defRPr/>
            </a:pPr>
            <a:r>
              <a:rPr lang="en-US" dirty="0" smtClean="0"/>
              <a:t>SCORE – Counselors to America’s Small Business (partner with Small Business Administration)</a:t>
            </a:r>
          </a:p>
          <a:p>
            <a:pPr marL="640080" lvl="1" indent="-246888" fontAlgn="auto">
              <a:spcAft>
                <a:spcPts val="0"/>
              </a:spcAft>
              <a:buFont typeface="Wingdings 2"/>
              <a:buChar char=""/>
              <a:defRPr/>
            </a:pPr>
            <a:r>
              <a:rPr lang="en-US" dirty="0" smtClean="0">
                <a:hlinkClick r:id="rId4"/>
              </a:rPr>
              <a:t>http://www.score.org</a:t>
            </a:r>
            <a:endParaRPr lang="en-US" dirty="0" smtClean="0"/>
          </a:p>
          <a:p>
            <a:pPr marL="640080" lvl="1" indent="-246888" fontAlgn="auto">
              <a:spcAft>
                <a:spcPts val="0"/>
              </a:spcAft>
              <a:buFont typeface="Wingdings 2"/>
              <a:buChar char=""/>
              <a:defRPr/>
            </a:pPr>
            <a:endParaRPr lang="en-US" dirty="0" smtClean="0"/>
          </a:p>
          <a:p>
            <a:pPr marL="274320" indent="-274320" fontAlgn="auto">
              <a:spcAft>
                <a:spcPts val="0"/>
              </a:spcAft>
              <a:buClr>
                <a:schemeClr val="accent3"/>
              </a:buClr>
              <a:buFont typeface="Wingdings 2"/>
              <a:buChar char=""/>
              <a:defRPr/>
            </a:pPr>
            <a:r>
              <a:rPr lang="en-US" dirty="0" smtClean="0"/>
              <a:t>Ohio SBDC (Small Business Development Center)</a:t>
            </a:r>
          </a:p>
          <a:p>
            <a:pPr marL="640080" lvl="1" indent="-246888" fontAlgn="auto">
              <a:spcAft>
                <a:spcPts val="0"/>
              </a:spcAft>
              <a:buFont typeface="Wingdings 2"/>
              <a:buChar char=""/>
              <a:defRPr/>
            </a:pPr>
            <a:r>
              <a:rPr lang="en-US" dirty="0" smtClean="0">
                <a:hlinkClick r:id="rId5"/>
              </a:rPr>
              <a:t>http://sbdcfreeadvice.ning.com</a:t>
            </a:r>
            <a:endParaRPr lang="en-US" dirty="0" smtClean="0"/>
          </a:p>
          <a:p>
            <a:pPr marL="640080" lvl="1" indent="-246888" fontAlgn="auto">
              <a:spcAft>
                <a:spcPts val="0"/>
              </a:spcAft>
              <a:buFont typeface="Wingdings 2"/>
              <a:buChar char=""/>
              <a:defRPr/>
            </a:pPr>
            <a:endParaRPr lang="en-US" dirty="0" smtClean="0"/>
          </a:p>
          <a:p>
            <a:pPr marL="274320" indent="-274320" fontAlgn="auto">
              <a:spcAft>
                <a:spcPts val="0"/>
              </a:spcAft>
              <a:buClr>
                <a:schemeClr val="accent3"/>
              </a:buClr>
              <a:buFont typeface="Wingdings 2"/>
              <a:buChar char=""/>
              <a:defRPr/>
            </a:pPr>
            <a:r>
              <a:rPr lang="en-US" dirty="0" smtClean="0"/>
              <a:t>Business and Legal Reports – sign up for free </a:t>
            </a:r>
            <a:r>
              <a:rPr lang="en-US" dirty="0" err="1" smtClean="0"/>
              <a:t>ezines</a:t>
            </a:r>
            <a:r>
              <a:rPr lang="en-US" dirty="0" smtClean="0"/>
              <a:t> on topics of Compensation, HR, and Safety</a:t>
            </a:r>
          </a:p>
          <a:p>
            <a:pPr marL="640080" lvl="1" indent="-246888" fontAlgn="auto">
              <a:spcAft>
                <a:spcPts val="0"/>
              </a:spcAft>
              <a:buFont typeface="Wingdings 2"/>
              <a:buChar char=""/>
              <a:defRPr/>
            </a:pPr>
            <a:r>
              <a:rPr lang="en-US" dirty="0" smtClean="0">
                <a:hlinkClick r:id="rId6"/>
              </a:rPr>
              <a:t>http://www.blr.com</a:t>
            </a:r>
            <a:endParaRPr lang="en-US" dirty="0" smtClean="0"/>
          </a:p>
          <a:p>
            <a:pPr marL="274320" indent="-274320" fontAlgn="auto">
              <a:spcAft>
                <a:spcPts val="0"/>
              </a:spcAft>
              <a:buClr>
                <a:schemeClr val="accent3"/>
              </a:buClr>
              <a:buFont typeface="Wingdings 2"/>
              <a:buChar char=""/>
              <a:defRPr/>
            </a:pPr>
            <a:endParaRPr lang="en-US" dirty="0" smtClean="0"/>
          </a:p>
          <a:p>
            <a:pPr marL="640080" lvl="1" indent="-246888" fontAlgn="auto">
              <a:spcAft>
                <a:spcPts val="0"/>
              </a:spcAft>
              <a:buFont typeface="Wingdings 2"/>
              <a:buChar char=""/>
              <a:defRPr/>
            </a:pPr>
            <a:endParaRPr lang="en-US" dirty="0" smtClean="0"/>
          </a:p>
          <a:p>
            <a:pPr marL="640080" lvl="1" indent="-246888" fontAlgn="auto">
              <a:spcAft>
                <a:spcPts val="0"/>
              </a:spcAft>
              <a:buFont typeface="Wingdings 2"/>
              <a:buChar char=""/>
              <a:defRPr/>
            </a:pPr>
            <a:endParaRPr lang="en-US" dirty="0" smtClean="0"/>
          </a:p>
          <a:p>
            <a:pPr marL="274320" indent="-274320" fontAlgn="auto">
              <a:spcAft>
                <a:spcPts val="0"/>
              </a:spcAft>
              <a:buClr>
                <a:schemeClr val="accent3"/>
              </a:buClr>
              <a:buFont typeface="Wingdings 2"/>
              <a:buChar char=""/>
              <a:defRPr/>
            </a:pPr>
            <a:endParaRPr lang="en-US" dirty="0"/>
          </a:p>
        </p:txBody>
      </p:sp>
      <p:sp>
        <p:nvSpPr>
          <p:cNvPr id="6" name="Footer Placeholder 5"/>
          <p:cNvSpPr>
            <a:spLocks noGrp="1"/>
          </p:cNvSpPr>
          <p:nvPr>
            <p:ph type="ftr" sz="quarter" idx="11"/>
          </p:nvPr>
        </p:nvSpPr>
        <p:spPr/>
        <p:txBody>
          <a:bodyPr/>
          <a:lstStyle/>
          <a:p>
            <a:pPr>
              <a:defRPr/>
            </a:pPr>
            <a:r>
              <a:rPr lang="en-US"/>
              <a:t>Ohio SHRM©</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smtClean="0"/>
              <a:t>Labor Relations Resources</a:t>
            </a:r>
          </a:p>
        </p:txBody>
      </p:sp>
      <p:sp>
        <p:nvSpPr>
          <p:cNvPr id="3" name="Text Placeholder 2"/>
          <p:cNvSpPr>
            <a:spLocks noGrp="1"/>
          </p:cNvSpPr>
          <p:nvPr>
            <p:ph type="body" idx="1"/>
          </p:nvPr>
        </p:nvSpPr>
        <p:spPr>
          <a:xfrm>
            <a:off x="457200" y="1600200"/>
            <a:ext cx="8229600" cy="5029200"/>
          </a:xfrm>
        </p:spPr>
        <p:txBody>
          <a:bodyPr>
            <a:normAutofit fontScale="85000" lnSpcReduction="10000"/>
          </a:bodyPr>
          <a:lstStyle/>
          <a:p>
            <a:pPr marL="274320" indent="-274320" fontAlgn="auto">
              <a:spcAft>
                <a:spcPts val="0"/>
              </a:spcAft>
              <a:buClr>
                <a:schemeClr val="accent3"/>
              </a:buClr>
              <a:buFont typeface="Wingdings 2"/>
              <a:buChar char=""/>
              <a:defRPr/>
            </a:pPr>
            <a:r>
              <a:rPr lang="en-US" dirty="0" smtClean="0"/>
              <a:t>Federal Mediation &amp; Conciliation Service</a:t>
            </a:r>
          </a:p>
          <a:p>
            <a:pPr marL="640080" lvl="1" indent="-246888" fontAlgn="auto">
              <a:spcAft>
                <a:spcPts val="0"/>
              </a:spcAft>
              <a:buFont typeface="Wingdings 2"/>
              <a:buChar char=""/>
              <a:defRPr/>
            </a:pPr>
            <a:r>
              <a:rPr lang="en-US" dirty="0" smtClean="0">
                <a:hlinkClick r:id="rId3"/>
              </a:rPr>
              <a:t>http://www.fmcs.gov</a:t>
            </a:r>
            <a:endParaRPr lang="en-US" dirty="0" smtClean="0"/>
          </a:p>
          <a:p>
            <a:pPr marL="274320" indent="-274320" fontAlgn="auto">
              <a:spcAft>
                <a:spcPts val="0"/>
              </a:spcAft>
              <a:buClr>
                <a:schemeClr val="accent3"/>
              </a:buClr>
              <a:buFont typeface="Wingdings 2"/>
              <a:buChar char=""/>
              <a:defRPr/>
            </a:pPr>
            <a:endParaRPr lang="en-US" dirty="0" smtClean="0"/>
          </a:p>
          <a:p>
            <a:pPr marL="274320" indent="-274320" fontAlgn="auto">
              <a:spcAft>
                <a:spcPts val="0"/>
              </a:spcAft>
              <a:buClr>
                <a:schemeClr val="accent3"/>
              </a:buClr>
              <a:buFont typeface="Wingdings 2"/>
              <a:buChar char=""/>
              <a:defRPr/>
            </a:pPr>
            <a:r>
              <a:rPr lang="en-US" dirty="0" err="1" smtClean="0"/>
              <a:t>LaborNet</a:t>
            </a:r>
            <a:r>
              <a:rPr lang="en-US" dirty="0" smtClean="0"/>
              <a:t> – directory of union organizations on the internet</a:t>
            </a:r>
          </a:p>
          <a:p>
            <a:pPr marL="640080" lvl="1" indent="-246888" fontAlgn="auto">
              <a:spcAft>
                <a:spcPts val="0"/>
              </a:spcAft>
              <a:buFont typeface="Wingdings 2"/>
              <a:buChar char=""/>
              <a:defRPr/>
            </a:pPr>
            <a:r>
              <a:rPr lang="en-US" dirty="0" smtClean="0">
                <a:hlinkClick r:id="rId4"/>
              </a:rPr>
              <a:t>http://www.labornet.org/links/directory.html</a:t>
            </a:r>
            <a:endParaRPr lang="en-US" dirty="0" smtClean="0"/>
          </a:p>
          <a:p>
            <a:pPr marL="640080" lvl="1" indent="-246888" fontAlgn="auto">
              <a:spcAft>
                <a:spcPts val="0"/>
              </a:spcAft>
              <a:buFont typeface="Wingdings 2"/>
              <a:buChar char=""/>
              <a:defRPr/>
            </a:pPr>
            <a:endParaRPr lang="en-US" dirty="0" smtClean="0"/>
          </a:p>
          <a:p>
            <a:pPr marL="274320" indent="-274320" fontAlgn="auto">
              <a:spcAft>
                <a:spcPts val="0"/>
              </a:spcAft>
              <a:buClr>
                <a:schemeClr val="accent3"/>
              </a:buClr>
              <a:buFont typeface="Wingdings 2"/>
              <a:buChar char=""/>
              <a:defRPr/>
            </a:pPr>
            <a:r>
              <a:rPr lang="en-US" dirty="0" smtClean="0"/>
              <a:t>National Labor Relations Board - an independent federal agency created by Congress in 1935 to administer the </a:t>
            </a:r>
            <a:r>
              <a:rPr lang="en-US" b="1" dirty="0" smtClean="0">
                <a:hlinkClick r:id="rId5" action="ppaction://hlinkfile" tooltip="CiteNet"/>
              </a:rPr>
              <a:t>National Labor Relations Act</a:t>
            </a:r>
            <a:r>
              <a:rPr lang="en-US" dirty="0" smtClean="0"/>
              <a:t>, the primary law governing relations between unions and employers in the private sector. The statute guarantees the right of employees to organize and to bargain collectively with their employers, and to engage in other protected concerted activity with or without a union, or to refrain from all such activity. </a:t>
            </a:r>
          </a:p>
          <a:p>
            <a:pPr marL="640080" lvl="1" indent="-246888" fontAlgn="auto">
              <a:spcAft>
                <a:spcPts val="0"/>
              </a:spcAft>
              <a:buFont typeface="Wingdings 2"/>
              <a:buChar char=""/>
              <a:defRPr/>
            </a:pPr>
            <a:r>
              <a:rPr lang="en-US" dirty="0" smtClean="0">
                <a:hlinkClick r:id="rId6"/>
              </a:rPr>
              <a:t>http://www.nlrb.gov</a:t>
            </a:r>
            <a:endParaRPr lang="en-US" dirty="0" smtClean="0"/>
          </a:p>
          <a:p>
            <a:pPr marL="640080" lvl="1" indent="-246888" fontAlgn="auto">
              <a:spcAft>
                <a:spcPts val="0"/>
              </a:spcAft>
              <a:buFont typeface="Wingdings 2"/>
              <a:buChar char=""/>
              <a:defRPr/>
            </a:pPr>
            <a:endParaRPr lang="en-US" dirty="0"/>
          </a:p>
        </p:txBody>
      </p:sp>
      <p:sp>
        <p:nvSpPr>
          <p:cNvPr id="8" name="Footer Placeholder 7"/>
          <p:cNvSpPr>
            <a:spLocks noGrp="1"/>
          </p:cNvSpPr>
          <p:nvPr>
            <p:ph type="ftr" sz="quarter" idx="11"/>
          </p:nvPr>
        </p:nvSpPr>
        <p:spPr/>
        <p:txBody>
          <a:bodyPr/>
          <a:lstStyle/>
          <a:p>
            <a:pPr>
              <a:defRPr/>
            </a:pPr>
            <a:r>
              <a:rPr lang="en-US"/>
              <a:t>Ohio SHRM©</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smtClean="0"/>
              <a:t>How do I hire my employees ?</a:t>
            </a:r>
          </a:p>
        </p:txBody>
      </p:sp>
      <p:sp>
        <p:nvSpPr>
          <p:cNvPr id="18435" name="Text Placeholder 2"/>
          <p:cNvSpPr>
            <a:spLocks noGrp="1"/>
          </p:cNvSpPr>
          <p:nvPr>
            <p:ph type="body" idx="1"/>
          </p:nvPr>
        </p:nvSpPr>
        <p:spPr/>
        <p:txBody>
          <a:bodyPr/>
          <a:lstStyle/>
          <a:p>
            <a:r>
              <a:rPr lang="en-US" smtClean="0"/>
              <a:t>What recruiting sources have you used  in the past?</a:t>
            </a:r>
          </a:p>
          <a:p>
            <a:endParaRPr lang="en-US" smtClean="0"/>
          </a:p>
          <a:p>
            <a:endParaRPr lang="en-US" smtClean="0"/>
          </a:p>
        </p:txBody>
      </p:sp>
      <p:sp>
        <p:nvSpPr>
          <p:cNvPr id="4" name="Footer Placeholder 3"/>
          <p:cNvSpPr>
            <a:spLocks noGrp="1"/>
          </p:cNvSpPr>
          <p:nvPr>
            <p:ph type="ftr" sz="quarter" idx="11"/>
          </p:nvPr>
        </p:nvSpPr>
        <p:spPr/>
        <p:txBody>
          <a:bodyPr/>
          <a:lstStyle/>
          <a:p>
            <a:pPr>
              <a:defRPr/>
            </a:pPr>
            <a:r>
              <a:rPr lang="en-US"/>
              <a:t>Ohio SHRM©</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smtClean="0"/>
              <a:t>How do I hire my employees ?</a:t>
            </a:r>
          </a:p>
        </p:txBody>
      </p:sp>
      <p:sp>
        <p:nvSpPr>
          <p:cNvPr id="19459" name="Text Placeholder 2"/>
          <p:cNvSpPr>
            <a:spLocks noGrp="1"/>
          </p:cNvSpPr>
          <p:nvPr>
            <p:ph type="body" idx="1"/>
          </p:nvPr>
        </p:nvSpPr>
        <p:spPr>
          <a:xfrm>
            <a:off x="457200" y="1935163"/>
            <a:ext cx="8229600" cy="808037"/>
          </a:xfrm>
        </p:spPr>
        <p:txBody>
          <a:bodyPr/>
          <a:lstStyle/>
          <a:p>
            <a:r>
              <a:rPr lang="en-US" smtClean="0"/>
              <a:t>Hiring process</a:t>
            </a:r>
          </a:p>
          <a:p>
            <a:endParaRPr lang="en-US" smtClean="0"/>
          </a:p>
        </p:txBody>
      </p:sp>
      <p:sp>
        <p:nvSpPr>
          <p:cNvPr id="4" name="Footer Placeholder 3"/>
          <p:cNvSpPr>
            <a:spLocks noGrp="1"/>
          </p:cNvSpPr>
          <p:nvPr>
            <p:ph type="ftr" sz="quarter" idx="11"/>
          </p:nvPr>
        </p:nvSpPr>
        <p:spPr/>
        <p:txBody>
          <a:bodyPr/>
          <a:lstStyle/>
          <a:p>
            <a:pPr>
              <a:defRPr/>
            </a:pPr>
            <a:r>
              <a:rPr lang="en-US"/>
              <a:t>Ohio SHRM©</a:t>
            </a:r>
            <a:endParaRPr lang="en-US" dirty="0"/>
          </a:p>
        </p:txBody>
      </p:sp>
      <p:graphicFrame>
        <p:nvGraphicFramePr>
          <p:cNvPr id="5" name="Diagram 4"/>
          <p:cNvGraphicFramePr/>
          <p:nvPr/>
        </p:nvGraphicFramePr>
        <p:xfrm>
          <a:off x="76200" y="1371600"/>
          <a:ext cx="9067800" cy="5486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9462" name="TextBox 5"/>
          <p:cNvSpPr txBox="1">
            <a:spLocks noChangeArrowheads="1"/>
          </p:cNvSpPr>
          <p:nvPr/>
        </p:nvSpPr>
        <p:spPr bwMode="auto">
          <a:xfrm>
            <a:off x="304800" y="5562600"/>
            <a:ext cx="4648200" cy="923925"/>
          </a:xfrm>
          <a:prstGeom prst="rect">
            <a:avLst/>
          </a:prstGeom>
          <a:noFill/>
          <a:ln w="9525">
            <a:noFill/>
            <a:miter lim="800000"/>
            <a:headEnd/>
            <a:tailEnd/>
          </a:ln>
        </p:spPr>
        <p:txBody>
          <a:bodyPr>
            <a:spAutoFit/>
          </a:bodyPr>
          <a:lstStyle/>
          <a:p>
            <a:r>
              <a:rPr lang="en-US">
                <a:latin typeface="Constantia" pitchFamily="18" charset="0"/>
              </a:rPr>
              <a:t>Links:</a:t>
            </a:r>
          </a:p>
          <a:p>
            <a:r>
              <a:rPr lang="en-US">
                <a:latin typeface="Constantia" pitchFamily="18" charset="0"/>
                <a:hlinkClick r:id="rId8"/>
              </a:rPr>
              <a:t>Background Checks</a:t>
            </a:r>
            <a:r>
              <a:rPr lang="en-US">
                <a:latin typeface="Constantia" pitchFamily="18" charset="0"/>
              </a:rPr>
              <a:t> (FBI website)</a:t>
            </a:r>
          </a:p>
          <a:p>
            <a:r>
              <a:rPr lang="en-US">
                <a:latin typeface="Constantia" pitchFamily="18" charset="0"/>
                <a:hlinkClick r:id="rId9" action="ppaction://hlinkpres?slideindex=1&amp;slidetitle="/>
              </a:rPr>
              <a:t>Employee Polygraph Protection Act</a:t>
            </a:r>
            <a:endParaRPr lang="en-US">
              <a:latin typeface="Constantia"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8229600" cy="1143000"/>
          </a:xfrm>
          <a:solidFill>
            <a:schemeClr val="bg1"/>
          </a:solidFill>
        </p:spPr>
        <p:txBody>
          <a:bodyPr>
            <a:normAutofit fontScale="90000"/>
          </a:bodyPr>
          <a:lstStyle/>
          <a:p>
            <a:pPr fontAlgn="auto">
              <a:spcAft>
                <a:spcPts val="0"/>
              </a:spcAft>
              <a:defRPr/>
            </a:pPr>
            <a:r>
              <a:rPr lang="en-US" b="1" dirty="0" smtClean="0"/>
              <a:t>Illegal Interview Questions</a:t>
            </a:r>
            <a:r>
              <a:rPr lang="en-US" dirty="0" smtClean="0"/>
              <a:t> </a:t>
            </a:r>
            <a:br>
              <a:rPr lang="en-US" dirty="0" smtClean="0"/>
            </a:br>
            <a:endParaRPr lang="en-US" dirty="0"/>
          </a:p>
        </p:txBody>
      </p:sp>
      <p:sp>
        <p:nvSpPr>
          <p:cNvPr id="4" name="Footer Placeholder 3"/>
          <p:cNvSpPr>
            <a:spLocks noGrp="1"/>
          </p:cNvSpPr>
          <p:nvPr>
            <p:ph type="ftr" sz="quarter" idx="11"/>
          </p:nvPr>
        </p:nvSpPr>
        <p:spPr/>
        <p:txBody>
          <a:bodyPr/>
          <a:lstStyle/>
          <a:p>
            <a:pPr>
              <a:defRPr/>
            </a:pPr>
            <a:r>
              <a:rPr lang="en-US" dirty="0"/>
              <a:t>Ohio SHRM©</a:t>
            </a:r>
          </a:p>
        </p:txBody>
      </p:sp>
      <p:graphicFrame>
        <p:nvGraphicFramePr>
          <p:cNvPr id="6" name="Table 5"/>
          <p:cNvGraphicFramePr>
            <a:graphicFrameLocks noGrp="1"/>
          </p:cNvGraphicFramePr>
          <p:nvPr/>
        </p:nvGraphicFramePr>
        <p:xfrm>
          <a:off x="685800" y="1143000"/>
          <a:ext cx="8077200" cy="4463665"/>
        </p:xfrm>
        <a:graphic>
          <a:graphicData uri="http://schemas.openxmlformats.org/drawingml/2006/table">
            <a:tbl>
              <a:tblPr firstRow="1" bandRow="1">
                <a:tableStyleId>{5C22544A-7EE6-4342-B048-85BDC9FD1C3A}</a:tableStyleId>
              </a:tblPr>
              <a:tblGrid>
                <a:gridCol w="4038600"/>
                <a:gridCol w="4038600"/>
              </a:tblGrid>
              <a:tr h="1007495">
                <a:tc gridSpan="2">
                  <a:txBody>
                    <a:bodyPr/>
                    <a:lstStyle/>
                    <a:p>
                      <a:r>
                        <a:rPr lang="en-US" sz="3000" baseline="0" dirty="0" smtClean="0"/>
                        <a:t>Employers should not ask about any of the following, because to not hire a candidate because of any one of them is discriminatory:</a:t>
                      </a:r>
                      <a:endParaRPr lang="en-US" sz="3000" b="1" baseline="0" dirty="0" smtClean="0"/>
                    </a:p>
                  </a:txBody>
                  <a:tcPr/>
                </a:tc>
                <a:tc hMerge="1">
                  <a:txBody>
                    <a:bodyPr/>
                    <a:lstStyle/>
                    <a:p>
                      <a:endParaRPr lang="en-US" dirty="0"/>
                    </a:p>
                  </a:txBody>
                  <a:tcPr/>
                </a:tc>
              </a:tr>
              <a:tr h="592705">
                <a:tc>
                  <a:txBody>
                    <a:bodyPr/>
                    <a:lstStyle/>
                    <a:p>
                      <a:pPr algn="ctr"/>
                      <a:r>
                        <a:rPr lang="en-US" sz="2600" baseline="0" dirty="0" smtClean="0"/>
                        <a:t>Race </a:t>
                      </a:r>
                      <a:endParaRPr lang="en-US" sz="2600" baseline="0" dirty="0"/>
                    </a:p>
                  </a:txBody>
                  <a:tcPr/>
                </a:tc>
                <a:tc>
                  <a:txBody>
                    <a:bodyPr/>
                    <a:lstStyle/>
                    <a:p>
                      <a:pPr algn="ctr"/>
                      <a:r>
                        <a:rPr lang="en-US" sz="2600" baseline="0" dirty="0" smtClean="0"/>
                        <a:t>Religion </a:t>
                      </a:r>
                      <a:endParaRPr lang="en-US" sz="2600" baseline="0" dirty="0"/>
                    </a:p>
                  </a:txBody>
                  <a:tcPr/>
                </a:tc>
              </a:tr>
              <a:tr h="40859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600" baseline="0" dirty="0" smtClean="0"/>
                        <a:t>Color </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600" baseline="0" dirty="0" smtClean="0"/>
                        <a:t>National origin </a:t>
                      </a:r>
                    </a:p>
                  </a:txBody>
                  <a:tcPr/>
                </a:tc>
              </a:tr>
              <a:tr h="40859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600" baseline="0" dirty="0" smtClean="0"/>
                        <a:t>Sex </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600" baseline="0" dirty="0" smtClean="0"/>
                        <a:t>Birthplace </a:t>
                      </a:r>
                    </a:p>
                  </a:txBody>
                  <a:tcPr/>
                </a:tc>
              </a:tr>
              <a:tr h="408595">
                <a:tc>
                  <a:txBody>
                    <a:bodyPr/>
                    <a:lstStyle/>
                    <a:p>
                      <a:pPr algn="ctr"/>
                      <a:r>
                        <a:rPr lang="en-US" sz="2600" baseline="0" dirty="0" smtClean="0"/>
                        <a:t>Age</a:t>
                      </a:r>
                      <a:endParaRPr lang="en-US" sz="2600" baseline="0" dirty="0"/>
                    </a:p>
                  </a:txBody>
                  <a:tcPr/>
                </a:tc>
                <a:tc>
                  <a:txBody>
                    <a:bodyPr/>
                    <a:lstStyle/>
                    <a:p>
                      <a:pPr algn="ctr"/>
                      <a:r>
                        <a:rPr lang="en-US" sz="2600" baseline="0" dirty="0" smtClean="0"/>
                        <a:t>Disability</a:t>
                      </a:r>
                      <a:endParaRPr lang="en-US" sz="2600" baseline="0" dirty="0"/>
                    </a:p>
                  </a:txBody>
                  <a:tcPr/>
                </a:tc>
              </a:tr>
              <a:tr h="40859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600" baseline="0" dirty="0" smtClean="0"/>
                        <a:t>Marital/family status </a:t>
                      </a:r>
                    </a:p>
                  </a:txBody>
                  <a:tcPr/>
                </a:tc>
                <a:tc>
                  <a:txBody>
                    <a:bodyPr/>
                    <a:lstStyle/>
                    <a:p>
                      <a:pPr algn="ctr"/>
                      <a:endParaRPr lang="en-US" sz="2600" baseline="0" dirty="0"/>
                    </a:p>
                  </a:txBody>
                  <a:tcPr/>
                </a:tc>
              </a:tr>
            </a:tbl>
          </a:graphicData>
        </a:graphic>
      </p:graphicFrame>
      <p:sp>
        <p:nvSpPr>
          <p:cNvPr id="20506" name="TextBox 6"/>
          <p:cNvSpPr txBox="1">
            <a:spLocks noChangeArrowheads="1"/>
          </p:cNvSpPr>
          <p:nvPr/>
        </p:nvSpPr>
        <p:spPr bwMode="auto">
          <a:xfrm>
            <a:off x="76200" y="5791200"/>
            <a:ext cx="8077200" cy="800100"/>
          </a:xfrm>
          <a:prstGeom prst="rect">
            <a:avLst/>
          </a:prstGeom>
          <a:noFill/>
          <a:ln w="9525">
            <a:noFill/>
            <a:miter lim="800000"/>
            <a:headEnd/>
            <a:tailEnd/>
          </a:ln>
        </p:spPr>
        <p:txBody>
          <a:bodyPr>
            <a:spAutoFit/>
          </a:bodyPr>
          <a:lstStyle/>
          <a:p>
            <a:r>
              <a:rPr lang="en-US" sz="2400">
                <a:latin typeface="Constantia" pitchFamily="18" charset="0"/>
              </a:rPr>
              <a:t>Additional Resource: </a:t>
            </a:r>
            <a:r>
              <a:rPr lang="en-US" sz="2200" b="1">
                <a:latin typeface="Constantia" pitchFamily="18" charset="0"/>
                <a:hlinkClick r:id="rId3"/>
              </a:rPr>
              <a:t>What You Can Ask and What You Can’t – Legal/Illegal Interview Questions</a:t>
            </a:r>
            <a:r>
              <a:rPr lang="en-US" sz="2200" b="1">
                <a:latin typeface="Constantia" pitchFamily="18" charset="0"/>
              </a:rPr>
              <a:t> from Michigan Tech</a:t>
            </a:r>
            <a:endParaRPr lang="en-US" sz="2200">
              <a:latin typeface="Constantia"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smtClean="0"/>
              <a:t>How do I hire my employees ?</a:t>
            </a:r>
          </a:p>
        </p:txBody>
      </p:sp>
      <p:sp>
        <p:nvSpPr>
          <p:cNvPr id="3" name="Text Placeholder 2"/>
          <p:cNvSpPr>
            <a:spLocks noGrp="1"/>
          </p:cNvSpPr>
          <p:nvPr>
            <p:ph type="body" idx="1"/>
          </p:nvPr>
        </p:nvSpPr>
        <p:spPr>
          <a:xfrm>
            <a:off x="457200" y="1600200"/>
            <a:ext cx="8229600" cy="4953000"/>
          </a:xfrm>
        </p:spPr>
        <p:txBody>
          <a:bodyPr>
            <a:normAutofit fontScale="47500" lnSpcReduction="20000"/>
          </a:bodyPr>
          <a:lstStyle/>
          <a:p>
            <a:pPr marL="274320" indent="-274320" fontAlgn="auto">
              <a:spcAft>
                <a:spcPts val="0"/>
              </a:spcAft>
              <a:buClr>
                <a:schemeClr val="accent3"/>
              </a:buClr>
              <a:buFont typeface="Wingdings 2"/>
              <a:buNone/>
              <a:defRPr/>
            </a:pPr>
            <a:r>
              <a:rPr lang="en-US" sz="4000" dirty="0" smtClean="0"/>
              <a:t>New Hire Forms &amp; Orientation</a:t>
            </a:r>
          </a:p>
          <a:p>
            <a:pPr marL="274320" indent="-274320" fontAlgn="auto">
              <a:spcAft>
                <a:spcPts val="0"/>
              </a:spcAft>
              <a:buClr>
                <a:schemeClr val="accent3"/>
              </a:buClr>
              <a:buFont typeface="Wingdings 2"/>
              <a:buChar char=""/>
              <a:defRPr/>
            </a:pPr>
            <a:r>
              <a:rPr lang="en-US" sz="2900" dirty="0" smtClean="0"/>
              <a:t>U.S. Citizenship &amp; Immigration Services – source for </a:t>
            </a:r>
            <a:r>
              <a:rPr lang="en-US" sz="2900" dirty="0" smtClean="0">
                <a:hlinkClick r:id="rId3"/>
              </a:rPr>
              <a:t>“I-9 Employment Eligibility Verification”</a:t>
            </a:r>
            <a:r>
              <a:rPr lang="en-US" sz="2900" dirty="0" smtClean="0"/>
              <a:t> form</a:t>
            </a:r>
          </a:p>
          <a:p>
            <a:pPr marL="274320" indent="-274320" fontAlgn="auto">
              <a:spcAft>
                <a:spcPts val="0"/>
              </a:spcAft>
              <a:buClr>
                <a:schemeClr val="accent3"/>
              </a:buClr>
              <a:buFont typeface="Wingdings 2"/>
              <a:buChar char=""/>
              <a:defRPr/>
            </a:pPr>
            <a:endParaRPr lang="en-US" sz="2900" dirty="0" smtClean="0"/>
          </a:p>
          <a:p>
            <a:pPr marL="274320" indent="-274320" fontAlgn="auto">
              <a:spcAft>
                <a:spcPts val="0"/>
              </a:spcAft>
              <a:buClr>
                <a:schemeClr val="accent3"/>
              </a:buClr>
              <a:buFont typeface="Wingdings 2"/>
              <a:buChar char=""/>
              <a:defRPr/>
            </a:pPr>
            <a:r>
              <a:rPr lang="en-US" sz="2900" dirty="0" smtClean="0">
                <a:hlinkClick r:id="rId4"/>
              </a:rPr>
              <a:t>2010 W4</a:t>
            </a:r>
            <a:endParaRPr lang="en-US" sz="2900" dirty="0" smtClean="0"/>
          </a:p>
          <a:p>
            <a:pPr marL="274320" indent="-274320" fontAlgn="auto">
              <a:spcAft>
                <a:spcPts val="0"/>
              </a:spcAft>
              <a:buClr>
                <a:schemeClr val="accent3"/>
              </a:buClr>
              <a:buFont typeface="Wingdings 2"/>
              <a:buChar char=""/>
              <a:defRPr/>
            </a:pPr>
            <a:endParaRPr lang="en-US" sz="2900" dirty="0" smtClean="0"/>
          </a:p>
          <a:p>
            <a:pPr marL="274320" indent="-274320" fontAlgn="auto">
              <a:spcAft>
                <a:spcPts val="0"/>
              </a:spcAft>
              <a:buClr>
                <a:schemeClr val="accent3"/>
              </a:buClr>
              <a:buFont typeface="Wingdings 2"/>
              <a:buChar char=""/>
              <a:defRPr/>
            </a:pPr>
            <a:r>
              <a:rPr lang="en-US" sz="2900" dirty="0" smtClean="0">
                <a:hlinkClick r:id="rId5"/>
              </a:rPr>
              <a:t>2010 W4 – Spanish</a:t>
            </a:r>
            <a:endParaRPr lang="en-US" sz="2900" dirty="0" smtClean="0"/>
          </a:p>
          <a:p>
            <a:pPr marL="274320" indent="-274320" fontAlgn="auto">
              <a:spcAft>
                <a:spcPts val="0"/>
              </a:spcAft>
              <a:buClr>
                <a:schemeClr val="accent3"/>
              </a:buClr>
              <a:buFont typeface="Wingdings 2"/>
              <a:buChar char=""/>
              <a:defRPr/>
            </a:pPr>
            <a:endParaRPr lang="en-US" sz="2900" dirty="0" smtClean="0"/>
          </a:p>
          <a:p>
            <a:pPr marL="274320" indent="-274320" fontAlgn="auto">
              <a:spcAft>
                <a:spcPts val="0"/>
              </a:spcAft>
              <a:buClr>
                <a:schemeClr val="accent3"/>
              </a:buClr>
              <a:buFont typeface="Wingdings 2"/>
              <a:buChar char=""/>
              <a:defRPr/>
            </a:pPr>
            <a:r>
              <a:rPr lang="en-US" sz="2900" dirty="0" smtClean="0"/>
              <a:t>State &amp; Local Taxes</a:t>
            </a:r>
          </a:p>
          <a:p>
            <a:pPr marL="274320" indent="-274320" fontAlgn="auto">
              <a:spcAft>
                <a:spcPts val="0"/>
              </a:spcAft>
              <a:buClr>
                <a:schemeClr val="accent3"/>
              </a:buClr>
              <a:buFont typeface="Wingdings 2"/>
              <a:buChar char=""/>
              <a:defRPr/>
            </a:pPr>
            <a:endParaRPr lang="en-US" sz="2900" dirty="0" smtClean="0"/>
          </a:p>
          <a:p>
            <a:pPr marL="274320" indent="-274320" fontAlgn="auto">
              <a:spcAft>
                <a:spcPts val="0"/>
              </a:spcAft>
              <a:buClr>
                <a:schemeClr val="accent3"/>
              </a:buClr>
              <a:buFont typeface="Wingdings 2"/>
              <a:buChar char=""/>
              <a:defRPr/>
            </a:pPr>
            <a:r>
              <a:rPr lang="en-US" sz="2900" dirty="0" smtClean="0"/>
              <a:t>Signed Offer Letter &amp; Job Description</a:t>
            </a:r>
          </a:p>
          <a:p>
            <a:pPr marL="274320" indent="-274320" fontAlgn="auto">
              <a:spcAft>
                <a:spcPts val="0"/>
              </a:spcAft>
              <a:buClr>
                <a:schemeClr val="accent3"/>
              </a:buClr>
              <a:buFont typeface="Wingdings 2"/>
              <a:buChar char=""/>
              <a:defRPr/>
            </a:pPr>
            <a:endParaRPr lang="en-US" sz="2900" dirty="0" smtClean="0"/>
          </a:p>
          <a:p>
            <a:pPr marL="274320" indent="-274320" fontAlgn="auto">
              <a:spcAft>
                <a:spcPts val="0"/>
              </a:spcAft>
              <a:buClr>
                <a:schemeClr val="accent3"/>
              </a:buClr>
              <a:buFont typeface="Wingdings 2"/>
              <a:buChar char=""/>
              <a:defRPr/>
            </a:pPr>
            <a:r>
              <a:rPr lang="en-US" sz="2900" dirty="0" smtClean="0"/>
              <a:t>Employee Data Form</a:t>
            </a:r>
          </a:p>
          <a:p>
            <a:pPr marL="274320" indent="-274320" fontAlgn="auto">
              <a:spcAft>
                <a:spcPts val="0"/>
              </a:spcAft>
              <a:buClr>
                <a:schemeClr val="accent3"/>
              </a:buClr>
              <a:buFont typeface="Wingdings 2"/>
              <a:buChar char=""/>
              <a:defRPr/>
            </a:pPr>
            <a:endParaRPr lang="en-US" sz="2900" dirty="0" smtClean="0"/>
          </a:p>
          <a:p>
            <a:pPr marL="274320" indent="-274320" fontAlgn="auto">
              <a:spcAft>
                <a:spcPts val="0"/>
              </a:spcAft>
              <a:buClr>
                <a:schemeClr val="accent3"/>
              </a:buClr>
              <a:buFont typeface="Wingdings 2"/>
              <a:buChar char=""/>
              <a:defRPr/>
            </a:pPr>
            <a:r>
              <a:rPr lang="en-US" sz="2900" dirty="0" smtClean="0"/>
              <a:t>Direct Deposit (if appropriate)</a:t>
            </a:r>
          </a:p>
          <a:p>
            <a:pPr marL="274320" indent="-274320" fontAlgn="auto">
              <a:spcAft>
                <a:spcPts val="0"/>
              </a:spcAft>
              <a:buClr>
                <a:schemeClr val="accent3"/>
              </a:buClr>
              <a:buFont typeface="Wingdings 2"/>
              <a:buChar char=""/>
              <a:defRPr/>
            </a:pPr>
            <a:endParaRPr lang="en-US" sz="2900" dirty="0" smtClean="0"/>
          </a:p>
          <a:p>
            <a:pPr marL="274320" indent="-274320" fontAlgn="auto">
              <a:spcAft>
                <a:spcPts val="0"/>
              </a:spcAft>
              <a:buClr>
                <a:schemeClr val="accent3"/>
              </a:buClr>
              <a:buFont typeface="Wingdings 2"/>
              <a:buChar char=""/>
              <a:defRPr/>
            </a:pPr>
            <a:r>
              <a:rPr lang="en-US" sz="2900" dirty="0" smtClean="0"/>
              <a:t>Health, Life, and Disability Insurance forms as offered by company</a:t>
            </a:r>
          </a:p>
          <a:p>
            <a:pPr marL="274320" indent="-274320" fontAlgn="auto">
              <a:spcAft>
                <a:spcPts val="0"/>
              </a:spcAft>
              <a:buClr>
                <a:schemeClr val="accent3"/>
              </a:buClr>
              <a:buFont typeface="Wingdings 2"/>
              <a:buChar char=""/>
              <a:defRPr/>
            </a:pPr>
            <a:endParaRPr lang="en-US" sz="2900" dirty="0" smtClean="0"/>
          </a:p>
          <a:p>
            <a:pPr marL="274320" indent="-274320" fontAlgn="auto">
              <a:spcAft>
                <a:spcPts val="0"/>
              </a:spcAft>
              <a:buClr>
                <a:schemeClr val="accent3"/>
              </a:buClr>
              <a:buFont typeface="Wingdings 2"/>
              <a:buChar char=""/>
              <a:defRPr/>
            </a:pPr>
            <a:r>
              <a:rPr lang="en-US" sz="2900" dirty="0" smtClean="0"/>
              <a:t>Copy of Employee Handbook with separate form document employee has received handbook</a:t>
            </a:r>
          </a:p>
          <a:p>
            <a:pPr marL="274320" indent="-274320" fontAlgn="auto">
              <a:spcAft>
                <a:spcPts val="0"/>
              </a:spcAft>
              <a:buClr>
                <a:schemeClr val="accent3"/>
              </a:buClr>
              <a:buFont typeface="Wingdings 2"/>
              <a:buChar char=""/>
              <a:defRPr/>
            </a:pPr>
            <a:endParaRPr lang="en-US" sz="2900" dirty="0" smtClean="0"/>
          </a:p>
          <a:p>
            <a:pPr marL="274320" indent="-274320" fontAlgn="auto">
              <a:spcAft>
                <a:spcPts val="0"/>
              </a:spcAft>
              <a:buClr>
                <a:schemeClr val="accent3"/>
              </a:buClr>
              <a:buFont typeface="Wingdings 2"/>
              <a:buChar char=""/>
              <a:defRPr/>
            </a:pPr>
            <a:r>
              <a:rPr lang="en-US" sz="2900" dirty="0" smtClean="0"/>
              <a:t>Confidentiality Agreement</a:t>
            </a:r>
          </a:p>
          <a:p>
            <a:pPr marL="274320" indent="-274320" fontAlgn="auto">
              <a:spcAft>
                <a:spcPts val="0"/>
              </a:spcAft>
              <a:buClr>
                <a:schemeClr val="accent3"/>
              </a:buClr>
              <a:buFont typeface="Wingdings 2"/>
              <a:buChar char=""/>
              <a:defRPr/>
            </a:pPr>
            <a:endParaRPr lang="en-US" sz="2900" dirty="0" smtClean="0"/>
          </a:p>
          <a:p>
            <a:pPr marL="274320" indent="-274320" fontAlgn="auto">
              <a:spcAft>
                <a:spcPts val="0"/>
              </a:spcAft>
              <a:buClr>
                <a:schemeClr val="accent3"/>
              </a:buClr>
              <a:buFont typeface="Wingdings 2"/>
              <a:buChar char=""/>
              <a:defRPr/>
            </a:pPr>
            <a:r>
              <a:rPr lang="en-US" sz="2900" dirty="0" smtClean="0"/>
              <a:t>Non-Disclosure Agreement</a:t>
            </a:r>
          </a:p>
        </p:txBody>
      </p:sp>
      <p:sp>
        <p:nvSpPr>
          <p:cNvPr id="4" name="Footer Placeholder 3"/>
          <p:cNvSpPr>
            <a:spLocks noGrp="1"/>
          </p:cNvSpPr>
          <p:nvPr>
            <p:ph type="ftr" sz="quarter" idx="11"/>
          </p:nvPr>
        </p:nvSpPr>
        <p:spPr/>
        <p:txBody>
          <a:bodyPr/>
          <a:lstStyle/>
          <a:p>
            <a:pPr>
              <a:defRPr/>
            </a:pPr>
            <a:r>
              <a:rPr lang="en-US"/>
              <a:t>Ohio SHRM©</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smtClean="0"/>
              <a:t>How do I hire my employees ?</a:t>
            </a:r>
          </a:p>
        </p:txBody>
      </p:sp>
      <p:sp>
        <p:nvSpPr>
          <p:cNvPr id="3" name="Text Placeholder 2"/>
          <p:cNvSpPr>
            <a:spLocks noGrp="1"/>
          </p:cNvSpPr>
          <p:nvPr>
            <p:ph type="body" idx="1"/>
          </p:nvPr>
        </p:nvSpPr>
        <p:spPr>
          <a:xfrm>
            <a:off x="457200" y="1828800"/>
            <a:ext cx="8229600" cy="4648200"/>
          </a:xfrm>
        </p:spPr>
        <p:txBody>
          <a:bodyPr>
            <a:normAutofit fontScale="85000" lnSpcReduction="20000"/>
          </a:bodyPr>
          <a:lstStyle/>
          <a:p>
            <a:pPr marL="274320" indent="-274320" fontAlgn="auto">
              <a:spcAft>
                <a:spcPts val="0"/>
              </a:spcAft>
              <a:buClr>
                <a:schemeClr val="accent3"/>
              </a:buClr>
              <a:buFont typeface="Wingdings 2"/>
              <a:buNone/>
              <a:defRPr/>
            </a:pPr>
            <a:r>
              <a:rPr lang="en-US" dirty="0" smtClean="0"/>
              <a:t>Orientation vs. </a:t>
            </a:r>
            <a:r>
              <a:rPr lang="en-US" dirty="0" err="1" smtClean="0"/>
              <a:t>Onboarding</a:t>
            </a:r>
            <a:endParaRPr lang="en-US" dirty="0" smtClean="0"/>
          </a:p>
          <a:p>
            <a:pPr marL="274320" indent="-274320" fontAlgn="auto">
              <a:spcAft>
                <a:spcPts val="0"/>
              </a:spcAft>
              <a:buClr>
                <a:schemeClr val="accent3"/>
              </a:buClr>
              <a:buFont typeface="Wingdings 2"/>
              <a:buChar char=""/>
              <a:defRPr/>
            </a:pPr>
            <a:r>
              <a:rPr lang="en-US" dirty="0" smtClean="0"/>
              <a:t>Orientation introduces new employee to organization, policy, procedures, and tools to be effective:</a:t>
            </a:r>
          </a:p>
          <a:p>
            <a:pPr marL="274320" indent="-274320" fontAlgn="auto">
              <a:spcAft>
                <a:spcPts val="0"/>
              </a:spcAft>
              <a:buClr>
                <a:schemeClr val="accent3"/>
              </a:buClr>
              <a:buFont typeface="Wingdings 2"/>
              <a:buNone/>
              <a:defRPr/>
            </a:pPr>
            <a:r>
              <a:rPr lang="en-US" dirty="0" smtClean="0"/>
              <a:t>	Computer System &amp; Password</a:t>
            </a:r>
          </a:p>
          <a:p>
            <a:pPr marL="274320" indent="-274320" fontAlgn="auto">
              <a:spcAft>
                <a:spcPts val="0"/>
              </a:spcAft>
              <a:buClr>
                <a:schemeClr val="accent3"/>
              </a:buClr>
              <a:buFont typeface="Wingdings 2"/>
              <a:buNone/>
              <a:defRPr/>
            </a:pPr>
            <a:r>
              <a:rPr lang="en-US" dirty="0" smtClean="0"/>
              <a:t>	E-mail</a:t>
            </a:r>
            <a:br>
              <a:rPr lang="en-US" dirty="0" smtClean="0"/>
            </a:br>
            <a:r>
              <a:rPr lang="en-US" dirty="0" smtClean="0"/>
              <a:t>Software </a:t>
            </a:r>
            <a:br>
              <a:rPr lang="en-US" dirty="0" smtClean="0"/>
            </a:br>
            <a:r>
              <a:rPr lang="en-US" dirty="0" smtClean="0"/>
              <a:t>Telephone System</a:t>
            </a:r>
            <a:br>
              <a:rPr lang="en-US" dirty="0" smtClean="0"/>
            </a:br>
            <a:r>
              <a:rPr lang="en-US" dirty="0" smtClean="0"/>
              <a:t>Voice Mail</a:t>
            </a:r>
            <a:br>
              <a:rPr lang="en-US" dirty="0" smtClean="0"/>
            </a:br>
            <a:r>
              <a:rPr lang="en-US" dirty="0" smtClean="0"/>
              <a:t>Long-Distance Calls</a:t>
            </a:r>
            <a:br>
              <a:rPr lang="en-US" dirty="0" smtClean="0"/>
            </a:br>
            <a:endParaRPr lang="en-US" dirty="0" smtClean="0"/>
          </a:p>
          <a:p>
            <a:pPr marL="274320" indent="-274320" fontAlgn="auto">
              <a:spcAft>
                <a:spcPts val="0"/>
              </a:spcAft>
              <a:buClr>
                <a:schemeClr val="accent3"/>
              </a:buClr>
              <a:buFont typeface="Wingdings 2"/>
              <a:buChar char=""/>
              <a:defRPr/>
            </a:pPr>
            <a:r>
              <a:rPr lang="en-US" dirty="0" err="1" smtClean="0"/>
              <a:t>Onboarding</a:t>
            </a:r>
            <a:r>
              <a:rPr lang="en-US" dirty="0" smtClean="0"/>
              <a:t> is a longer process (3 to 12 months) that acclimates employees to multiple departments, processes &amp; the company’s culture.  May include:</a:t>
            </a:r>
          </a:p>
          <a:p>
            <a:pPr marL="640080" lvl="1" indent="-246888" fontAlgn="auto">
              <a:spcAft>
                <a:spcPts val="0"/>
              </a:spcAft>
              <a:buFont typeface="Wingdings 2"/>
              <a:buChar char=""/>
              <a:defRPr/>
            </a:pPr>
            <a:r>
              <a:rPr lang="en-US" dirty="0" smtClean="0"/>
              <a:t>Mentor or buddy program</a:t>
            </a:r>
          </a:p>
          <a:p>
            <a:pPr marL="640080" lvl="1" indent="-246888" fontAlgn="auto">
              <a:spcAft>
                <a:spcPts val="0"/>
              </a:spcAft>
              <a:buFont typeface="Wingdings 2"/>
              <a:buChar char=""/>
              <a:defRPr/>
            </a:pPr>
            <a:r>
              <a:rPr lang="en-US" dirty="0" smtClean="0"/>
              <a:t>Work resources &amp; tools</a:t>
            </a:r>
          </a:p>
          <a:p>
            <a:pPr marL="274320" indent="-274320" fontAlgn="auto">
              <a:spcAft>
                <a:spcPts val="0"/>
              </a:spcAft>
              <a:buClr>
                <a:schemeClr val="accent3"/>
              </a:buClr>
              <a:buFont typeface="Wingdings 2"/>
              <a:buChar char=""/>
              <a:defRPr/>
            </a:pPr>
            <a:endParaRPr lang="en-US" dirty="0" smtClean="0"/>
          </a:p>
          <a:p>
            <a:pPr marL="274320" indent="-274320" fontAlgn="auto">
              <a:spcAft>
                <a:spcPts val="0"/>
              </a:spcAft>
              <a:buClr>
                <a:schemeClr val="accent3"/>
              </a:buClr>
              <a:buFont typeface="Wingdings 2"/>
              <a:buChar char=""/>
              <a:defRPr/>
            </a:pPr>
            <a:endParaRPr lang="en-US" dirty="0"/>
          </a:p>
        </p:txBody>
      </p:sp>
      <p:sp>
        <p:nvSpPr>
          <p:cNvPr id="4" name="Footer Placeholder 3"/>
          <p:cNvSpPr>
            <a:spLocks noGrp="1"/>
          </p:cNvSpPr>
          <p:nvPr>
            <p:ph type="ftr" sz="quarter" idx="11"/>
          </p:nvPr>
        </p:nvSpPr>
        <p:spPr/>
        <p:txBody>
          <a:bodyPr/>
          <a:lstStyle/>
          <a:p>
            <a:pPr>
              <a:defRPr/>
            </a:pPr>
            <a:r>
              <a:rPr lang="en-US"/>
              <a:t>Ohio SHRM©</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smtClean="0"/>
              <a:t>Employment Relationship</a:t>
            </a:r>
            <a:endParaRPr lang="en-US" b="1" i="1" smtClean="0"/>
          </a:p>
        </p:txBody>
      </p:sp>
      <p:sp>
        <p:nvSpPr>
          <p:cNvPr id="3" name="Text Placeholder 2"/>
          <p:cNvSpPr>
            <a:spLocks noGrp="1"/>
          </p:cNvSpPr>
          <p:nvPr>
            <p:ph type="body" idx="1"/>
          </p:nvPr>
        </p:nvSpPr>
        <p:spPr>
          <a:xfrm>
            <a:off x="457200" y="1676400"/>
            <a:ext cx="8229600" cy="4770438"/>
          </a:xfrm>
        </p:spPr>
        <p:txBody>
          <a:bodyPr>
            <a:normAutofit fontScale="92500"/>
          </a:bodyPr>
          <a:lstStyle/>
          <a:p>
            <a:pPr marL="274320" indent="-274320" fontAlgn="auto">
              <a:spcAft>
                <a:spcPts val="0"/>
              </a:spcAft>
              <a:buClr>
                <a:schemeClr val="accent3"/>
              </a:buClr>
              <a:buFont typeface="Wingdings 2"/>
              <a:buChar char=""/>
              <a:defRPr/>
            </a:pPr>
            <a:r>
              <a:rPr lang="en-US" dirty="0" smtClean="0">
                <a:latin typeface="Calibri" pitchFamily="34" charset="0"/>
              </a:rPr>
              <a:t>Employment-At-Will Doctrine</a:t>
            </a:r>
          </a:p>
          <a:p>
            <a:pPr marL="274320" indent="-274320" fontAlgn="auto">
              <a:spcAft>
                <a:spcPts val="0"/>
              </a:spcAft>
              <a:buClr>
                <a:schemeClr val="accent3"/>
              </a:buClr>
              <a:buFont typeface="Wingdings 2"/>
              <a:buChar char=""/>
              <a:defRPr/>
            </a:pPr>
            <a:endParaRPr lang="en-US" dirty="0" smtClean="0">
              <a:latin typeface="Calibri" pitchFamily="34" charset="0"/>
            </a:endParaRPr>
          </a:p>
          <a:p>
            <a:pPr marL="274320" indent="-274320" fontAlgn="auto">
              <a:spcAft>
                <a:spcPts val="0"/>
              </a:spcAft>
              <a:buClr>
                <a:schemeClr val="accent3"/>
              </a:buClr>
              <a:buFont typeface="Wingdings 2"/>
              <a:buChar char=""/>
              <a:defRPr/>
            </a:pPr>
            <a:r>
              <a:rPr lang="en-US" dirty="0" smtClean="0">
                <a:latin typeface="Calibri" pitchFamily="34" charset="0"/>
                <a:hlinkClick r:id="rId3" action="ppaction://hlinkpres?slideindex=1&amp;slidetitle="/>
              </a:rPr>
              <a:t>ODU project link</a:t>
            </a:r>
            <a:endParaRPr lang="en-US" dirty="0" smtClean="0">
              <a:latin typeface="Calibri" pitchFamily="34" charset="0"/>
            </a:endParaRPr>
          </a:p>
          <a:p>
            <a:pPr marL="274320" indent="-274320" fontAlgn="auto">
              <a:spcAft>
                <a:spcPts val="0"/>
              </a:spcAft>
              <a:buClr>
                <a:schemeClr val="accent3"/>
              </a:buClr>
              <a:buFont typeface="Wingdings 2"/>
              <a:buChar char=""/>
              <a:defRPr/>
            </a:pPr>
            <a:endParaRPr lang="en-US" dirty="0" smtClean="0">
              <a:latin typeface="Calibri" pitchFamily="34" charset="0"/>
            </a:endParaRPr>
          </a:p>
          <a:p>
            <a:pPr marL="274320" indent="-274320" fontAlgn="auto">
              <a:spcAft>
                <a:spcPts val="0"/>
              </a:spcAft>
              <a:buClr>
                <a:schemeClr val="accent3"/>
              </a:buClr>
              <a:buFont typeface="Wingdings 2"/>
              <a:buChar char=""/>
              <a:defRPr/>
            </a:pPr>
            <a:r>
              <a:rPr lang="en-US" dirty="0" smtClean="0">
                <a:latin typeface="Calibri" pitchFamily="34" charset="0"/>
              </a:rPr>
              <a:t>Several </a:t>
            </a:r>
            <a:r>
              <a:rPr lang="en-US" dirty="0" smtClean="0">
                <a:latin typeface="Calibri" pitchFamily="34" charset="0"/>
                <a:hlinkClick r:id="rId4" action="ppaction://hlinkfile"/>
              </a:rPr>
              <a:t>sample policies</a:t>
            </a:r>
            <a:r>
              <a:rPr lang="en-US" dirty="0" smtClean="0">
                <a:latin typeface="Calibri" pitchFamily="34" charset="0"/>
              </a:rPr>
              <a:t> are included on your </a:t>
            </a:r>
            <a:r>
              <a:rPr lang="en-US" dirty="0" err="1" smtClean="0">
                <a:latin typeface="Calibri" pitchFamily="34" charset="0"/>
              </a:rPr>
              <a:t>cd</a:t>
            </a:r>
            <a:endParaRPr lang="en-US" dirty="0" smtClean="0">
              <a:latin typeface="Calibri" pitchFamily="34" charset="0"/>
            </a:endParaRPr>
          </a:p>
          <a:p>
            <a:pPr marL="274320" indent="-274320" fontAlgn="auto">
              <a:spcAft>
                <a:spcPts val="0"/>
              </a:spcAft>
              <a:buClr>
                <a:schemeClr val="accent3"/>
              </a:buClr>
              <a:buFont typeface="Wingdings 2"/>
              <a:buChar char=""/>
              <a:defRPr/>
            </a:pPr>
            <a:endParaRPr lang="en-US" dirty="0" smtClean="0">
              <a:latin typeface="Calibri" pitchFamily="34" charset="0"/>
            </a:endParaRPr>
          </a:p>
          <a:p>
            <a:pPr marL="274320" indent="-274320" fontAlgn="auto">
              <a:spcAft>
                <a:spcPts val="0"/>
              </a:spcAft>
              <a:buClr>
                <a:schemeClr val="accent3"/>
              </a:buClr>
              <a:buFont typeface="Wingdings 2"/>
              <a:buChar char=""/>
              <a:defRPr/>
            </a:pPr>
            <a:r>
              <a:rPr lang="en-US" dirty="0" smtClean="0">
                <a:latin typeface="Calibri" pitchFamily="34" charset="0"/>
                <a:hlinkClick r:id="rId5"/>
              </a:rPr>
              <a:t>SHRM</a:t>
            </a:r>
            <a:r>
              <a:rPr lang="en-US" dirty="0" smtClean="0">
                <a:latin typeface="Calibri" pitchFamily="34" charset="0"/>
              </a:rPr>
              <a:t> (Society for Human Resources Management) has a variety of sample policies and toolkits available to members</a:t>
            </a:r>
          </a:p>
          <a:p>
            <a:pPr marL="274320" indent="-274320" fontAlgn="auto">
              <a:spcAft>
                <a:spcPts val="0"/>
              </a:spcAft>
              <a:buClr>
                <a:schemeClr val="accent3"/>
              </a:buClr>
              <a:buFont typeface="Wingdings 2"/>
              <a:buChar char=""/>
              <a:defRPr/>
            </a:pPr>
            <a:endParaRPr lang="en-US" dirty="0" smtClean="0">
              <a:latin typeface="Calibri" pitchFamily="34" charset="0"/>
            </a:endParaRPr>
          </a:p>
          <a:p>
            <a:pPr marL="274320" indent="-274320" fontAlgn="auto">
              <a:spcAft>
                <a:spcPts val="0"/>
              </a:spcAft>
              <a:buClr>
                <a:schemeClr val="accent3"/>
              </a:buClr>
              <a:buFont typeface="Wingdings 2"/>
              <a:buChar char=""/>
              <a:defRPr/>
            </a:pPr>
            <a:r>
              <a:rPr lang="en-US" dirty="0" smtClean="0">
                <a:latin typeface="Calibri" pitchFamily="34" charset="0"/>
              </a:rPr>
              <a:t>Here is a link to sample policies provided on </a:t>
            </a:r>
            <a:r>
              <a:rPr lang="en-US" dirty="0" err="1" smtClean="0">
                <a:latin typeface="Calibri" pitchFamily="34" charset="0"/>
                <a:hlinkClick r:id="rId6"/>
              </a:rPr>
              <a:t>About.com:Human</a:t>
            </a:r>
            <a:r>
              <a:rPr lang="en-US" dirty="0" smtClean="0">
                <a:latin typeface="Calibri" pitchFamily="34" charset="0"/>
                <a:hlinkClick r:id="rId6"/>
              </a:rPr>
              <a:t> Resources </a:t>
            </a:r>
            <a:endParaRPr lang="en-US" dirty="0" smtClean="0">
              <a:latin typeface="Calibri" pitchFamily="34" charset="0"/>
            </a:endParaRPr>
          </a:p>
          <a:p>
            <a:pPr marL="274320" indent="-274320" fontAlgn="auto">
              <a:spcAft>
                <a:spcPts val="0"/>
              </a:spcAft>
              <a:buClr>
                <a:schemeClr val="accent3"/>
              </a:buClr>
              <a:buFont typeface="Wingdings 2"/>
              <a:buChar char=""/>
              <a:defRPr/>
            </a:pPr>
            <a:endParaRPr lang="en-US" dirty="0" smtClean="0">
              <a:latin typeface="Calibri" pitchFamily="34" charset="0"/>
            </a:endParaRPr>
          </a:p>
        </p:txBody>
      </p:sp>
      <p:sp>
        <p:nvSpPr>
          <p:cNvPr id="5" name="Footer Placeholder 4"/>
          <p:cNvSpPr>
            <a:spLocks noGrp="1"/>
          </p:cNvSpPr>
          <p:nvPr>
            <p:ph type="ftr" sz="quarter" idx="11"/>
          </p:nvPr>
        </p:nvSpPr>
        <p:spPr/>
        <p:txBody>
          <a:bodyPr/>
          <a:lstStyle/>
          <a:p>
            <a:pPr>
              <a:defRPr/>
            </a:pPr>
            <a:r>
              <a:rPr lang="en-US"/>
              <a:t>Ohio SHRM©</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smtClean="0"/>
              <a:t>The Basic Company Handbook</a:t>
            </a:r>
          </a:p>
        </p:txBody>
      </p:sp>
      <p:sp>
        <p:nvSpPr>
          <p:cNvPr id="3" name="Text Placeholder 2"/>
          <p:cNvSpPr>
            <a:spLocks noGrp="1"/>
          </p:cNvSpPr>
          <p:nvPr>
            <p:ph type="body" idx="1"/>
          </p:nvPr>
        </p:nvSpPr>
        <p:spPr/>
        <p:txBody>
          <a:bodyPr>
            <a:normAutofit lnSpcReduction="10000"/>
          </a:bodyPr>
          <a:lstStyle/>
          <a:p>
            <a:pPr marL="274320" indent="-274320" fontAlgn="auto">
              <a:spcAft>
                <a:spcPts val="0"/>
              </a:spcAft>
              <a:buClr>
                <a:schemeClr val="accent3"/>
              </a:buClr>
              <a:buFont typeface="Wingdings 2"/>
              <a:buChar char=""/>
              <a:defRPr/>
            </a:pPr>
            <a:r>
              <a:rPr lang="en-US" dirty="0" smtClean="0"/>
              <a:t>Communicates company’s procedures and policies</a:t>
            </a:r>
          </a:p>
          <a:p>
            <a:pPr marL="274320" indent="-274320" fontAlgn="auto">
              <a:spcAft>
                <a:spcPts val="0"/>
              </a:spcAft>
              <a:buClr>
                <a:schemeClr val="accent3"/>
              </a:buClr>
              <a:buFont typeface="Wingdings 2"/>
              <a:buChar char=""/>
              <a:defRPr/>
            </a:pPr>
            <a:endParaRPr lang="en-US" dirty="0" smtClean="0"/>
          </a:p>
          <a:p>
            <a:pPr marL="274320" indent="-274320" fontAlgn="auto">
              <a:spcAft>
                <a:spcPts val="0"/>
              </a:spcAft>
              <a:buClr>
                <a:schemeClr val="accent3"/>
              </a:buClr>
              <a:buFont typeface="Wingdings 2"/>
              <a:buChar char=""/>
              <a:defRPr/>
            </a:pPr>
            <a:r>
              <a:rPr lang="en-US" dirty="0" smtClean="0"/>
              <a:t>May provide overview of organization’s mission, values, and culture</a:t>
            </a:r>
          </a:p>
          <a:p>
            <a:pPr marL="274320" indent="-274320" fontAlgn="auto">
              <a:spcAft>
                <a:spcPts val="0"/>
              </a:spcAft>
              <a:buClr>
                <a:schemeClr val="accent3"/>
              </a:buClr>
              <a:buFont typeface="Wingdings 2"/>
              <a:buChar char=""/>
              <a:defRPr/>
            </a:pPr>
            <a:endParaRPr lang="en-US" dirty="0" smtClean="0"/>
          </a:p>
          <a:p>
            <a:pPr marL="274320" indent="-274320" fontAlgn="auto">
              <a:spcAft>
                <a:spcPts val="0"/>
              </a:spcAft>
              <a:buClr>
                <a:schemeClr val="accent3"/>
              </a:buClr>
              <a:buFont typeface="Wingdings 2"/>
              <a:buChar char=""/>
              <a:defRPr/>
            </a:pPr>
            <a:r>
              <a:rPr lang="en-US" dirty="0" smtClean="0"/>
              <a:t>Promote consistent &amp; equitable treatment throughout company by articulating expectations</a:t>
            </a:r>
          </a:p>
          <a:p>
            <a:pPr marL="274320" indent="-274320" fontAlgn="auto">
              <a:spcAft>
                <a:spcPts val="0"/>
              </a:spcAft>
              <a:buClr>
                <a:schemeClr val="accent3"/>
              </a:buClr>
              <a:buFont typeface="Wingdings 2"/>
              <a:buChar char=""/>
              <a:defRPr/>
            </a:pPr>
            <a:endParaRPr lang="en-US" dirty="0"/>
          </a:p>
          <a:p>
            <a:pPr marL="274320" indent="-274320" fontAlgn="auto">
              <a:spcAft>
                <a:spcPts val="0"/>
              </a:spcAft>
              <a:buClr>
                <a:schemeClr val="accent3"/>
              </a:buClr>
              <a:buFont typeface="Wingdings 2"/>
              <a:buChar char=""/>
              <a:defRPr/>
            </a:pPr>
            <a:r>
              <a:rPr lang="en-US" dirty="0" smtClean="0"/>
              <a:t>Challenge: if have handbook, need to follow it consistently with all employees</a:t>
            </a:r>
            <a:endParaRPr lang="en-US" dirty="0"/>
          </a:p>
        </p:txBody>
      </p:sp>
      <p:sp>
        <p:nvSpPr>
          <p:cNvPr id="5" name="Footer Placeholder 4"/>
          <p:cNvSpPr>
            <a:spLocks noGrp="1"/>
          </p:cNvSpPr>
          <p:nvPr>
            <p:ph type="ftr" sz="quarter" idx="11"/>
          </p:nvPr>
        </p:nvSpPr>
        <p:spPr/>
        <p:txBody>
          <a:bodyPr/>
          <a:lstStyle/>
          <a:p>
            <a:pPr>
              <a:defRPr/>
            </a:pPr>
            <a:r>
              <a:rPr lang="en-US"/>
              <a:t>Ohio SHRM©</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dirty="0" smtClean="0">
                <a:latin typeface="Calisto MT" pitchFamily="18" charset="0"/>
              </a:rPr>
              <a:t>HR Makes a Difference</a:t>
            </a:r>
            <a:endParaRPr lang="en-US" dirty="0" smtClean="0">
              <a:latin typeface="Times New Roman" pitchFamily="18" charset="0"/>
            </a:endParaRPr>
          </a:p>
        </p:txBody>
      </p:sp>
      <p:sp>
        <p:nvSpPr>
          <p:cNvPr id="12" name="Footer Placeholder 11"/>
          <p:cNvSpPr>
            <a:spLocks noGrp="1"/>
          </p:cNvSpPr>
          <p:nvPr>
            <p:ph type="ftr" sz="quarter" idx="11"/>
          </p:nvPr>
        </p:nvSpPr>
        <p:spPr/>
        <p:txBody>
          <a:bodyPr/>
          <a:lstStyle/>
          <a:p>
            <a:pPr>
              <a:defRPr/>
            </a:pPr>
            <a:r>
              <a:rPr lang="en-US" dirty="0"/>
              <a:t>Ohio SHRM©</a:t>
            </a:r>
          </a:p>
        </p:txBody>
      </p:sp>
      <p:sp>
        <p:nvSpPr>
          <p:cNvPr id="9" name="Subtitle 2"/>
          <p:cNvSpPr txBox="1">
            <a:spLocks/>
          </p:cNvSpPr>
          <p:nvPr/>
        </p:nvSpPr>
        <p:spPr>
          <a:xfrm>
            <a:off x="609600" y="5105400"/>
            <a:ext cx="7620000" cy="1676400"/>
          </a:xfrm>
          <a:prstGeom prst="rect">
            <a:avLst/>
          </a:prstGeom>
        </p:spPr>
        <p:txBody>
          <a:bodyPr>
            <a:normAutofit fontScale="70000" lnSpcReduction="20000"/>
          </a:bodyPr>
          <a:lstStyle/>
          <a:p>
            <a:pPr marL="342900" indent="-342900" fontAlgn="auto">
              <a:spcBef>
                <a:spcPct val="20000"/>
              </a:spcBef>
              <a:spcAft>
                <a:spcPts val="0"/>
              </a:spcAft>
              <a:buFont typeface="Arial" pitchFamily="34" charset="0"/>
              <a:buChar char="•"/>
              <a:defRPr/>
            </a:pPr>
            <a:endParaRPr lang="en-US" sz="3200" dirty="0">
              <a:latin typeface="+mn-lt"/>
              <a:cs typeface="+mn-cs"/>
            </a:endParaRPr>
          </a:p>
          <a:p>
            <a:pPr marL="342900" indent="-342900" fontAlgn="auto">
              <a:spcBef>
                <a:spcPct val="20000"/>
              </a:spcBef>
              <a:spcAft>
                <a:spcPts val="0"/>
              </a:spcAft>
              <a:buFont typeface="Arial" pitchFamily="34" charset="0"/>
              <a:buChar char="•"/>
              <a:defRPr/>
            </a:pPr>
            <a:r>
              <a:rPr lang="en-US" sz="3200" dirty="0">
                <a:latin typeface="+mn-lt"/>
                <a:cs typeface="+mn-cs"/>
              </a:rPr>
              <a:t>Ohio SHRM provides this information as a reference only.</a:t>
            </a:r>
          </a:p>
          <a:p>
            <a:pPr marL="342900" indent="-342900" fontAlgn="auto">
              <a:spcBef>
                <a:spcPct val="20000"/>
              </a:spcBef>
              <a:spcAft>
                <a:spcPts val="0"/>
              </a:spcAft>
              <a:buFont typeface="Arial" pitchFamily="34" charset="0"/>
              <a:buChar char="•"/>
              <a:defRPr/>
            </a:pPr>
            <a:endParaRPr lang="en-US" sz="3200" dirty="0">
              <a:latin typeface="+mn-lt"/>
              <a:cs typeface="+mn-cs"/>
            </a:endParaRPr>
          </a:p>
          <a:p>
            <a:pPr marL="342900" indent="-342900" fontAlgn="auto">
              <a:spcBef>
                <a:spcPct val="20000"/>
              </a:spcBef>
              <a:spcAft>
                <a:spcPts val="0"/>
              </a:spcAft>
              <a:buFont typeface="Arial" pitchFamily="34" charset="0"/>
              <a:buChar char="•"/>
              <a:defRPr/>
            </a:pPr>
            <a:r>
              <a:rPr lang="en-US" sz="3200" dirty="0">
                <a:latin typeface="+mn-lt"/>
                <a:cs typeface="+mn-cs"/>
              </a:rPr>
              <a:t>It is not to be construed as legal advice.</a:t>
            </a:r>
          </a:p>
        </p:txBody>
      </p:sp>
      <p:sp>
        <p:nvSpPr>
          <p:cNvPr id="10" name="Rectangle 9"/>
          <p:cNvSpPr/>
          <p:nvPr/>
        </p:nvSpPr>
        <p:spPr>
          <a:xfrm>
            <a:off x="7543800" y="5715000"/>
            <a:ext cx="1600200" cy="1143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7174" name="Picture 10" descr="SHRMOhioStateCouncil19308-FinalLogoD10L2.jpg"/>
          <p:cNvPicPr>
            <a:picLocks noChangeAspect="1"/>
          </p:cNvPicPr>
          <p:nvPr/>
        </p:nvPicPr>
        <p:blipFill>
          <a:blip r:embed="rId3" cstate="print"/>
          <a:srcRect/>
          <a:stretch>
            <a:fillRect/>
          </a:stretch>
        </p:blipFill>
        <p:spPr bwMode="auto">
          <a:xfrm>
            <a:off x="3352800" y="1676400"/>
            <a:ext cx="2176463" cy="2343150"/>
          </a:xfrm>
          <a:prstGeom prst="rect">
            <a:avLst/>
          </a:prstGeom>
          <a:noFill/>
          <a:ln w="9525">
            <a:noFill/>
            <a:miter lim="800000"/>
            <a:headEnd/>
            <a:tailEnd/>
          </a:ln>
        </p:spPr>
      </p:pic>
      <p:sp>
        <p:nvSpPr>
          <p:cNvPr id="7175" name="TextBox 6"/>
          <p:cNvSpPr txBox="1">
            <a:spLocks noChangeArrowheads="1"/>
          </p:cNvSpPr>
          <p:nvPr/>
        </p:nvSpPr>
        <p:spPr bwMode="auto">
          <a:xfrm>
            <a:off x="2514600" y="3886200"/>
            <a:ext cx="3962400" cy="646113"/>
          </a:xfrm>
          <a:prstGeom prst="rect">
            <a:avLst/>
          </a:prstGeom>
          <a:noFill/>
          <a:ln w="9525">
            <a:noFill/>
            <a:miter lim="800000"/>
            <a:headEnd/>
            <a:tailEnd/>
          </a:ln>
        </p:spPr>
        <p:txBody>
          <a:bodyPr>
            <a:spAutoFit/>
          </a:bodyPr>
          <a:lstStyle/>
          <a:p>
            <a:pPr algn="ctr"/>
            <a:r>
              <a:rPr lang="en-US" sz="3600" dirty="0">
                <a:latin typeface="Constantia" pitchFamily="18" charset="0"/>
              </a:rPr>
              <a:t>www.ohioshrm.org</a:t>
            </a:r>
          </a:p>
        </p:txBody>
      </p:sp>
      <p:sp>
        <p:nvSpPr>
          <p:cNvPr id="13" name="Right Arrow 12"/>
          <p:cNvSpPr/>
          <p:nvPr/>
        </p:nvSpPr>
        <p:spPr>
          <a:xfrm>
            <a:off x="-3352800" y="3429000"/>
            <a:ext cx="3276600" cy="2209800"/>
          </a:xfrm>
          <a:prstGeom prst="rightArrow">
            <a:avLst>
              <a:gd name="adj1" fmla="val 50000"/>
              <a:gd name="adj2" fmla="val 54068"/>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Customization Point – add name, logo, &amp; web address of local HR association</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US" smtClean="0"/>
              <a:t>Document Retention </a:t>
            </a:r>
          </a:p>
        </p:txBody>
      </p:sp>
      <p:sp>
        <p:nvSpPr>
          <p:cNvPr id="25603" name="Text Placeholder 2"/>
          <p:cNvSpPr>
            <a:spLocks noGrp="1"/>
          </p:cNvSpPr>
          <p:nvPr>
            <p:ph type="body" idx="1"/>
          </p:nvPr>
        </p:nvSpPr>
        <p:spPr/>
        <p:txBody>
          <a:bodyPr/>
          <a:lstStyle/>
          <a:p>
            <a:r>
              <a:rPr lang="en-US" smtClean="0"/>
              <a:t>Key question to answer is “How long do I need to keep each document”</a:t>
            </a:r>
          </a:p>
          <a:p>
            <a:pPr lvl="1"/>
            <a:r>
              <a:rPr lang="en-US" smtClean="0">
                <a:hlinkClick r:id="rId3"/>
              </a:rPr>
              <a:t>Employer Record Retention Requirements</a:t>
            </a:r>
            <a:endParaRPr lang="en-US" smtClean="0"/>
          </a:p>
          <a:p>
            <a:pPr lvl="1"/>
            <a:endParaRPr lang="en-US" smtClean="0"/>
          </a:p>
          <a:p>
            <a:pPr lvl="1"/>
            <a:r>
              <a:rPr lang="en-US" smtClean="0">
                <a:hlinkClick r:id="rId4"/>
              </a:rPr>
              <a:t>Document Retention in the Digital Age</a:t>
            </a:r>
            <a:r>
              <a:rPr lang="en-US" smtClean="0"/>
              <a:t> (article)</a:t>
            </a:r>
          </a:p>
          <a:p>
            <a:pPr lvl="1"/>
            <a:endParaRPr lang="en-US" smtClean="0"/>
          </a:p>
        </p:txBody>
      </p:sp>
      <p:sp>
        <p:nvSpPr>
          <p:cNvPr id="5" name="Footer Placeholder 4"/>
          <p:cNvSpPr>
            <a:spLocks noGrp="1"/>
          </p:cNvSpPr>
          <p:nvPr>
            <p:ph type="ftr" sz="quarter" idx="11"/>
          </p:nvPr>
        </p:nvSpPr>
        <p:spPr/>
        <p:txBody>
          <a:bodyPr/>
          <a:lstStyle/>
          <a:p>
            <a:pPr>
              <a:defRPr/>
            </a:pPr>
            <a:r>
              <a:rPr lang="en-US"/>
              <a:t>Ohio SHRM©</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US" smtClean="0"/>
              <a:t>Required Posters</a:t>
            </a:r>
          </a:p>
        </p:txBody>
      </p:sp>
      <p:sp>
        <p:nvSpPr>
          <p:cNvPr id="26627" name="Text Placeholder 2"/>
          <p:cNvSpPr>
            <a:spLocks noGrp="1"/>
          </p:cNvSpPr>
          <p:nvPr>
            <p:ph type="body" idx="1"/>
          </p:nvPr>
        </p:nvSpPr>
        <p:spPr/>
        <p:txBody>
          <a:bodyPr/>
          <a:lstStyle/>
          <a:p>
            <a:r>
              <a:rPr lang="en-US" smtClean="0"/>
              <a:t>The </a:t>
            </a:r>
            <a:r>
              <a:rPr lang="en-US" smtClean="0">
                <a:hlinkClick r:id="rId3"/>
              </a:rPr>
              <a:t>U.S. Department of Labor</a:t>
            </a:r>
            <a:r>
              <a:rPr lang="en-US" smtClean="0"/>
              <a:t> provides an online tool to advise you of the Federal posters your business is required to display</a:t>
            </a:r>
          </a:p>
          <a:p>
            <a:endParaRPr lang="en-US" smtClean="0"/>
          </a:p>
          <a:p>
            <a:r>
              <a:rPr lang="en-US" smtClean="0">
                <a:hlinkClick r:id="rId4"/>
              </a:rPr>
              <a:t>Ohio Civil Rights Commission</a:t>
            </a:r>
            <a:r>
              <a:rPr lang="en-US" smtClean="0"/>
              <a:t> Publications List – all items available in English and Spanish</a:t>
            </a:r>
          </a:p>
          <a:p>
            <a:endParaRPr lang="en-US" smtClean="0"/>
          </a:p>
          <a:p>
            <a:r>
              <a:rPr lang="en-US" smtClean="0"/>
              <a:t>Hyperlinks to additional information regarding required posters is included when available on your cd</a:t>
            </a:r>
          </a:p>
        </p:txBody>
      </p:sp>
      <p:sp>
        <p:nvSpPr>
          <p:cNvPr id="5" name="Footer Placeholder 4"/>
          <p:cNvSpPr>
            <a:spLocks noGrp="1"/>
          </p:cNvSpPr>
          <p:nvPr>
            <p:ph type="ftr" sz="quarter" idx="11"/>
          </p:nvPr>
        </p:nvSpPr>
        <p:spPr/>
        <p:txBody>
          <a:bodyPr/>
          <a:lstStyle/>
          <a:p>
            <a:pPr>
              <a:defRPr/>
            </a:pPr>
            <a:r>
              <a:rPr lang="en-US"/>
              <a:t>Ohio SHRM©</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0" y="-4763"/>
          <a:ext cx="9144000" cy="7335959"/>
        </p:xfrm>
        <a:graphic>
          <a:graphicData uri="http://schemas.openxmlformats.org/drawingml/2006/table">
            <a:tbl>
              <a:tblPr firstRow="1" bandRow="1">
                <a:tableStyleId>{5C22544A-7EE6-4342-B048-85BDC9FD1C3A}</a:tableStyleId>
              </a:tblPr>
              <a:tblGrid>
                <a:gridCol w="3048000"/>
                <a:gridCol w="3048000"/>
                <a:gridCol w="3048000"/>
              </a:tblGrid>
              <a:tr h="589280">
                <a:tc gridSpan="3">
                  <a:txBody>
                    <a:bodyPr/>
                    <a:lstStyle/>
                    <a:p>
                      <a:pPr algn="ctr"/>
                      <a:r>
                        <a:rPr lang="en-US" sz="2500" baseline="0" dirty="0" smtClean="0">
                          <a:latin typeface="Calisto MT"/>
                        </a:rPr>
                        <a:t>Employment Law in the Workplace</a:t>
                      </a:r>
                      <a:endParaRPr lang="en-US" sz="2500" baseline="0" dirty="0"/>
                    </a:p>
                  </a:txBody>
                  <a:tcPr/>
                </a:tc>
                <a:tc hMerge="1">
                  <a:txBody>
                    <a:bodyPr/>
                    <a:lstStyle/>
                    <a:p>
                      <a:endParaRPr lang="en-US" dirty="0"/>
                    </a:p>
                  </a:txBody>
                  <a:tcPr/>
                </a:tc>
                <a:tc hMerge="1">
                  <a:txBody>
                    <a:bodyPr/>
                    <a:lstStyle/>
                    <a:p>
                      <a:endParaRPr lang="en-US" dirty="0"/>
                    </a:p>
                  </a:txBody>
                  <a:tcPr/>
                </a:tc>
              </a:tr>
              <a:tr h="807577">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500" kern="1200" baseline="0" dirty="0" smtClean="0">
                          <a:solidFill>
                            <a:schemeClr val="tx1"/>
                          </a:solidFill>
                          <a:latin typeface="+mn-lt"/>
                          <a:ea typeface="+mn-ea"/>
                          <a:cs typeface="+mn-cs"/>
                        </a:rPr>
                        <a:t>Title VII of the Civil Rights Act of 1964 (Title VII)/Harassment prevention </a:t>
                      </a:r>
                    </a:p>
                  </a:txBody>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500" kern="1200" baseline="0" dirty="0" smtClean="0">
                          <a:solidFill>
                            <a:schemeClr val="tx1"/>
                          </a:solidFill>
                          <a:latin typeface="+mn-lt"/>
                          <a:ea typeface="+mn-ea"/>
                          <a:cs typeface="+mn-cs"/>
                        </a:rPr>
                        <a:t>Employee Polygraph  Protection Act </a:t>
                      </a:r>
                    </a:p>
                    <a:p>
                      <a:endParaRPr lang="en-US" sz="1500" baseline="0" dirty="0">
                        <a:solidFill>
                          <a:schemeClr val="tx1"/>
                        </a:solidFill>
                      </a:endParaRPr>
                    </a:p>
                  </a:txBody>
                  <a:tcPr/>
                </a:tc>
                <a:tc>
                  <a:txBody>
                    <a:bodyPr/>
                    <a:lstStyle/>
                    <a:p>
                      <a:r>
                        <a:rPr lang="en-US" sz="1500" baseline="0" dirty="0" smtClean="0">
                          <a:solidFill>
                            <a:schemeClr val="tx1"/>
                          </a:solidFill>
                          <a:latin typeface="Calisto MT"/>
                        </a:rPr>
                        <a:t>ERISA</a:t>
                      </a:r>
                      <a:endParaRPr lang="en-US" sz="1500" baseline="0" dirty="0">
                        <a:solidFill>
                          <a:schemeClr val="tx1"/>
                        </a:solidFill>
                      </a:endParaRPr>
                    </a:p>
                  </a:txBody>
                  <a:tcPr/>
                </a:tc>
              </a:tr>
              <a:tr h="570055">
                <a:tc>
                  <a:txBody>
                    <a:bodyPr/>
                    <a:lstStyle/>
                    <a:p>
                      <a:pPr lvl="1"/>
                      <a:r>
                        <a:rPr lang="en-US" sz="1500" kern="1200" baseline="0" dirty="0" smtClean="0">
                          <a:solidFill>
                            <a:schemeClr val="tx1"/>
                          </a:solidFill>
                          <a:latin typeface="Calibri" pitchFamily="34" charset="0"/>
                          <a:ea typeface="+mn-ea"/>
                          <a:cs typeface="+mn-cs"/>
                        </a:rPr>
                        <a:t>Civil Rights Act of 1991</a:t>
                      </a:r>
                    </a:p>
                  </a:txBody>
                  <a:tcPr/>
                </a:tc>
                <a:tc>
                  <a:txBody>
                    <a:bodyPr/>
                    <a:lstStyle/>
                    <a:p>
                      <a:r>
                        <a:rPr lang="en-US" sz="1500" kern="1200" baseline="0" dirty="0" smtClean="0">
                          <a:solidFill>
                            <a:schemeClr val="tx1"/>
                          </a:solidFill>
                          <a:latin typeface="+mn-lt"/>
                          <a:ea typeface="+mn-ea"/>
                          <a:cs typeface="+mn-cs"/>
                        </a:rPr>
                        <a:t>Occupational Safety and Health Act (OSHA) </a:t>
                      </a:r>
                      <a:endParaRPr lang="en-US" sz="1500" baseline="0" dirty="0">
                        <a:solidFill>
                          <a:schemeClr val="tx1"/>
                        </a:solidFill>
                      </a:endParaRPr>
                    </a:p>
                  </a:txBody>
                  <a:tcPr/>
                </a:tc>
                <a:tc>
                  <a:txBody>
                    <a:bodyPr/>
                    <a:lstStyle/>
                    <a:p>
                      <a:r>
                        <a:rPr lang="en-US" sz="1500" baseline="0" dirty="0" smtClean="0">
                          <a:solidFill>
                            <a:schemeClr val="tx1"/>
                          </a:solidFill>
                          <a:latin typeface="Calisto MT"/>
                        </a:rPr>
                        <a:t>Privacy</a:t>
                      </a:r>
                      <a:r>
                        <a:rPr lang="en-US" sz="1500" baseline="0" dirty="0" smtClean="0">
                          <a:solidFill>
                            <a:schemeClr val="tx1"/>
                          </a:solidFill>
                          <a:latin typeface="Times New Roman"/>
                        </a:rPr>
                        <a:t> </a:t>
                      </a:r>
                      <a:endParaRPr lang="en-US" sz="1500" baseline="0" dirty="0">
                        <a:solidFill>
                          <a:schemeClr val="tx1"/>
                        </a:solidFill>
                      </a:endParaRPr>
                    </a:p>
                  </a:txBody>
                  <a:tcPr/>
                </a:tc>
              </a:tr>
              <a:tr h="385315">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500" kern="1200" baseline="0" dirty="0" smtClean="0">
                          <a:solidFill>
                            <a:schemeClr val="tx1"/>
                          </a:solidFill>
                          <a:latin typeface="+mn-lt"/>
                          <a:ea typeface="+mn-ea"/>
                          <a:cs typeface="+mn-cs"/>
                        </a:rPr>
                        <a:t>Pregnancy Discrimination Act (PDA) </a:t>
                      </a:r>
                    </a:p>
                  </a:txBody>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500" kern="1200" baseline="0" dirty="0" smtClean="0">
                          <a:solidFill>
                            <a:schemeClr val="tx1"/>
                          </a:solidFill>
                          <a:latin typeface="+mn-lt"/>
                          <a:ea typeface="+mn-ea"/>
                          <a:cs typeface="+mn-cs"/>
                        </a:rPr>
                        <a:t>Workers Compensation </a:t>
                      </a:r>
                    </a:p>
                  </a:txBody>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500" baseline="0" dirty="0" smtClean="0">
                          <a:solidFill>
                            <a:schemeClr val="tx1"/>
                          </a:solidFill>
                          <a:latin typeface="Calisto MT"/>
                        </a:rPr>
                        <a:t>Anti-Harassment</a:t>
                      </a:r>
                      <a:r>
                        <a:rPr lang="en-US" sz="1500" baseline="0" dirty="0" smtClean="0">
                          <a:solidFill>
                            <a:schemeClr val="tx1"/>
                          </a:solidFill>
                          <a:latin typeface="Times New Roman"/>
                        </a:rPr>
                        <a:t> </a:t>
                      </a:r>
                      <a:endParaRPr lang="en-US" sz="1500" kern="1200" baseline="0" dirty="0" smtClean="0">
                        <a:solidFill>
                          <a:schemeClr val="tx1"/>
                        </a:solidFill>
                        <a:latin typeface="+mn-lt"/>
                        <a:ea typeface="+mn-ea"/>
                        <a:cs typeface="+mn-cs"/>
                      </a:endParaRPr>
                    </a:p>
                  </a:txBody>
                  <a:tcPr/>
                </a:tc>
              </a:tr>
              <a:tr h="570055">
                <a:tc>
                  <a:txBody>
                    <a:bodyPr/>
                    <a:lstStyle/>
                    <a:p>
                      <a:r>
                        <a:rPr lang="en-US" sz="1500" kern="1200" baseline="0" dirty="0" smtClean="0">
                          <a:solidFill>
                            <a:schemeClr val="tx1"/>
                          </a:solidFill>
                          <a:latin typeface="+mn-lt"/>
                          <a:ea typeface="+mn-ea"/>
                          <a:cs typeface="+mn-cs"/>
                        </a:rPr>
                        <a:t>Age Discrimination in Employment Act (ADEA) </a:t>
                      </a:r>
                      <a:endParaRPr lang="en-US" sz="1500" baseline="0" dirty="0">
                        <a:solidFill>
                          <a:schemeClr val="tx1"/>
                        </a:solidFill>
                      </a:endParaRPr>
                    </a:p>
                  </a:txBody>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500" kern="1200" baseline="0" dirty="0" smtClean="0">
                          <a:solidFill>
                            <a:schemeClr val="tx1"/>
                          </a:solidFill>
                          <a:latin typeface="+mn-lt"/>
                          <a:ea typeface="+mn-ea"/>
                          <a:cs typeface="+mn-cs"/>
                        </a:rPr>
                        <a:t>Worker Adjustment and Retraining Notification Act (WARN) </a:t>
                      </a:r>
                    </a:p>
                  </a:txBody>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500" baseline="0" dirty="0" smtClean="0">
                          <a:solidFill>
                            <a:schemeClr val="tx1"/>
                          </a:solidFill>
                          <a:latin typeface="Calisto MT"/>
                        </a:rPr>
                        <a:t>Document retention</a:t>
                      </a:r>
                      <a:r>
                        <a:rPr lang="en-US" sz="1500" baseline="0" dirty="0" smtClean="0">
                          <a:solidFill>
                            <a:schemeClr val="tx1"/>
                          </a:solidFill>
                          <a:latin typeface="Times New Roman"/>
                        </a:rPr>
                        <a:t> </a:t>
                      </a:r>
                      <a:endParaRPr lang="en-US" sz="1500" kern="1200" baseline="0" dirty="0" smtClean="0">
                        <a:solidFill>
                          <a:schemeClr val="tx1"/>
                        </a:solidFill>
                        <a:latin typeface="+mn-lt"/>
                        <a:ea typeface="+mn-ea"/>
                        <a:cs typeface="+mn-cs"/>
                      </a:endParaRPr>
                    </a:p>
                  </a:txBody>
                  <a:tcPr/>
                </a:tc>
              </a:tr>
              <a:tr h="570055">
                <a:tc>
                  <a:txBody>
                    <a:bodyPr/>
                    <a:lstStyle/>
                    <a:p>
                      <a:r>
                        <a:rPr lang="en-US" sz="1500" kern="1200" baseline="0" dirty="0" smtClean="0">
                          <a:solidFill>
                            <a:schemeClr val="tx1"/>
                          </a:solidFill>
                          <a:latin typeface="+mn-lt"/>
                          <a:ea typeface="+mn-ea"/>
                          <a:cs typeface="+mn-cs"/>
                        </a:rPr>
                        <a:t>Older Worker’s Benefit Protection Act (OWPA) </a:t>
                      </a:r>
                      <a:endParaRPr lang="en-US" sz="1500" baseline="0" dirty="0">
                        <a:solidFill>
                          <a:schemeClr val="tx1"/>
                        </a:solidFill>
                      </a:endParaRPr>
                    </a:p>
                  </a:txBody>
                  <a:tcPr/>
                </a:tc>
                <a:tc>
                  <a:txBody>
                    <a:bodyPr/>
                    <a:lstStyle/>
                    <a:p>
                      <a:r>
                        <a:rPr lang="en-US" sz="1500" baseline="0" dirty="0" smtClean="0">
                          <a:solidFill>
                            <a:schemeClr val="tx1"/>
                          </a:solidFill>
                        </a:rPr>
                        <a:t>Equal Pay Act</a:t>
                      </a:r>
                      <a:endParaRPr lang="en-US" sz="1500" baseline="0" dirty="0">
                        <a:solidFill>
                          <a:schemeClr val="tx1"/>
                        </a:solidFill>
                      </a:endParaRPr>
                    </a:p>
                  </a:txBody>
                  <a:tcPr/>
                </a:tc>
                <a:tc>
                  <a:txBody>
                    <a:bodyPr/>
                    <a:lstStyle/>
                    <a:p>
                      <a:r>
                        <a:rPr lang="en-US" sz="1500" baseline="0" dirty="0" smtClean="0">
                          <a:solidFill>
                            <a:schemeClr val="tx1"/>
                          </a:solidFill>
                          <a:latin typeface="Calisto MT"/>
                        </a:rPr>
                        <a:t>Union avoidance</a:t>
                      </a:r>
                      <a:endParaRPr lang="en-US" sz="1500" baseline="0" dirty="0">
                        <a:solidFill>
                          <a:schemeClr val="tx1"/>
                        </a:solidFill>
                      </a:endParaRPr>
                    </a:p>
                  </a:txBody>
                  <a:tcPr/>
                </a:tc>
              </a:tr>
              <a:tr h="570055">
                <a:tc>
                  <a:txBody>
                    <a:bodyPr/>
                    <a:lstStyle/>
                    <a:p>
                      <a:r>
                        <a:rPr lang="en-US" sz="1500" kern="1200" baseline="0" dirty="0" smtClean="0">
                          <a:solidFill>
                            <a:schemeClr val="tx1"/>
                          </a:solidFill>
                          <a:latin typeface="+mn-lt"/>
                          <a:ea typeface="+mn-ea"/>
                          <a:cs typeface="+mn-cs"/>
                        </a:rPr>
                        <a:t>Americans with Disabilities Act (ADA) </a:t>
                      </a:r>
                      <a:endParaRPr lang="en-US" sz="1500" baseline="0" dirty="0">
                        <a:solidFill>
                          <a:schemeClr val="tx1"/>
                        </a:solidFill>
                      </a:endParaRPr>
                    </a:p>
                  </a:txBody>
                  <a:tcPr/>
                </a:tc>
                <a:tc>
                  <a:txBody>
                    <a:bodyPr/>
                    <a:lstStyle/>
                    <a:p>
                      <a:r>
                        <a:rPr lang="en-US" sz="1500" baseline="0" dirty="0" smtClean="0">
                          <a:solidFill>
                            <a:schemeClr val="tx1"/>
                          </a:solidFill>
                          <a:latin typeface="Calisto MT"/>
                        </a:rPr>
                        <a:t>Fair Labor Standards Act (FLSA)</a:t>
                      </a:r>
                      <a:r>
                        <a:rPr lang="en-US" sz="1500" baseline="0" dirty="0" smtClean="0">
                          <a:solidFill>
                            <a:schemeClr val="tx1"/>
                          </a:solidFill>
                          <a:latin typeface="Times New Roman"/>
                        </a:rPr>
                        <a:t> </a:t>
                      </a:r>
                      <a:endParaRPr lang="en-US" sz="1500" baseline="0" dirty="0">
                        <a:solidFill>
                          <a:schemeClr val="tx1"/>
                        </a:solidFill>
                      </a:endParaRPr>
                    </a:p>
                  </a:txBody>
                  <a:tcPr/>
                </a:tc>
                <a:tc>
                  <a:txBody>
                    <a:bodyPr/>
                    <a:lstStyle/>
                    <a:p>
                      <a:r>
                        <a:rPr lang="en-US" sz="1500" baseline="0" dirty="0" smtClean="0">
                          <a:solidFill>
                            <a:schemeClr val="tx1"/>
                          </a:solidFill>
                          <a:latin typeface="Calisto MT"/>
                        </a:rPr>
                        <a:t>Employee Handbooks</a:t>
                      </a:r>
                      <a:endParaRPr lang="en-US" sz="1500" baseline="0" dirty="0">
                        <a:solidFill>
                          <a:schemeClr val="tx1"/>
                        </a:solidFill>
                      </a:endParaRPr>
                    </a:p>
                  </a:txBody>
                  <a:tcPr/>
                </a:tc>
              </a:tr>
              <a:tr h="570055">
                <a:tc>
                  <a:txBody>
                    <a:bodyPr/>
                    <a:lstStyle/>
                    <a:p>
                      <a:r>
                        <a:rPr lang="en-US" sz="1500" kern="1200" baseline="0" dirty="0" smtClean="0">
                          <a:solidFill>
                            <a:schemeClr val="tx1"/>
                          </a:solidFill>
                          <a:latin typeface="+mn-lt"/>
                          <a:ea typeface="+mn-ea"/>
                          <a:cs typeface="+mn-cs"/>
                        </a:rPr>
                        <a:t>Immigration Reform and Control Act </a:t>
                      </a:r>
                      <a:endParaRPr lang="en-US" sz="1500" baseline="0" dirty="0">
                        <a:solidFill>
                          <a:schemeClr val="tx1"/>
                        </a:solidFill>
                      </a:endParaRPr>
                    </a:p>
                  </a:txBody>
                  <a:tcPr/>
                </a:tc>
                <a:tc>
                  <a:txBody>
                    <a:bodyPr/>
                    <a:lstStyle/>
                    <a:p>
                      <a:r>
                        <a:rPr lang="en-US" sz="1500" baseline="0" dirty="0" smtClean="0">
                          <a:solidFill>
                            <a:schemeClr val="tx1"/>
                          </a:solidFill>
                          <a:latin typeface="Calisto MT"/>
                        </a:rPr>
                        <a:t>Equal Employment Opportunity Commission/Affirmative Action</a:t>
                      </a:r>
                      <a:r>
                        <a:rPr lang="en-US" sz="1500" baseline="0" dirty="0" smtClean="0">
                          <a:solidFill>
                            <a:schemeClr val="tx1"/>
                          </a:solidFill>
                          <a:latin typeface="Times New Roman"/>
                        </a:rPr>
                        <a:t> </a:t>
                      </a:r>
                      <a:endParaRPr lang="en-US" sz="1500" baseline="0" dirty="0">
                        <a:solidFill>
                          <a:schemeClr val="tx1"/>
                        </a:solidFill>
                      </a:endParaRPr>
                    </a:p>
                  </a:txBody>
                  <a:tcPr/>
                </a:tc>
                <a:tc>
                  <a:txBody>
                    <a:bodyPr/>
                    <a:lstStyle/>
                    <a:p>
                      <a:r>
                        <a:rPr lang="en-US" sz="1500" baseline="0" dirty="0" smtClean="0">
                          <a:solidFill>
                            <a:schemeClr val="tx1"/>
                          </a:solidFill>
                          <a:latin typeface="Calisto MT"/>
                        </a:rPr>
                        <a:t>USERRA</a:t>
                      </a:r>
                      <a:r>
                        <a:rPr lang="en-US" sz="1500" baseline="0" dirty="0" smtClean="0">
                          <a:solidFill>
                            <a:schemeClr val="tx1"/>
                          </a:solidFill>
                          <a:latin typeface="Times New Roman"/>
                        </a:rPr>
                        <a:t> </a:t>
                      </a:r>
                      <a:endParaRPr lang="en-US" sz="1500" baseline="0" dirty="0">
                        <a:solidFill>
                          <a:schemeClr val="tx1"/>
                        </a:solidFill>
                      </a:endParaRPr>
                    </a:p>
                  </a:txBody>
                  <a:tcPr/>
                </a:tc>
              </a:tr>
              <a:tr h="807577">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500" kern="1200" baseline="0" dirty="0" smtClean="0">
                          <a:solidFill>
                            <a:schemeClr val="tx1"/>
                          </a:solidFill>
                          <a:latin typeface="+mn-lt"/>
                          <a:ea typeface="+mn-ea"/>
                          <a:cs typeface="+mn-cs"/>
                        </a:rPr>
                        <a:t>Family and Medical Leave Act (FMLA) ; National Defense Authorization Act</a:t>
                      </a:r>
                    </a:p>
                  </a:txBody>
                  <a:tcPr/>
                </a:tc>
                <a:tc>
                  <a:txBody>
                    <a:bodyPr/>
                    <a:lstStyle/>
                    <a:p>
                      <a:r>
                        <a:rPr lang="en-US" sz="1500" baseline="0" dirty="0" smtClean="0">
                          <a:solidFill>
                            <a:schemeClr val="tx1"/>
                          </a:solidFill>
                          <a:latin typeface="Calisto MT"/>
                        </a:rPr>
                        <a:t>Taft Hartley Act</a:t>
                      </a:r>
                      <a:r>
                        <a:rPr lang="en-US" sz="1500" baseline="0" dirty="0" smtClean="0">
                          <a:solidFill>
                            <a:schemeClr val="tx1"/>
                          </a:solidFill>
                          <a:latin typeface="Times New Roman"/>
                        </a:rPr>
                        <a:t> </a:t>
                      </a:r>
                      <a:endParaRPr lang="en-US" sz="1500" baseline="0" dirty="0">
                        <a:solidFill>
                          <a:schemeClr val="tx1"/>
                        </a:solidFill>
                      </a:endParaRPr>
                    </a:p>
                  </a:txBody>
                  <a:tcPr/>
                </a:tc>
                <a:tc>
                  <a:txBody>
                    <a:bodyPr/>
                    <a:lstStyle/>
                    <a:p>
                      <a:r>
                        <a:rPr lang="en-US" sz="1500" baseline="0" dirty="0" smtClean="0">
                          <a:solidFill>
                            <a:schemeClr val="tx1"/>
                          </a:solidFill>
                          <a:latin typeface="Calisto MT"/>
                        </a:rPr>
                        <a:t>COBRA</a:t>
                      </a:r>
                      <a:endParaRPr lang="en-US" sz="1500" baseline="0" dirty="0">
                        <a:solidFill>
                          <a:schemeClr val="tx1"/>
                        </a:solidFill>
                      </a:endParaRPr>
                    </a:p>
                  </a:txBody>
                  <a:tcPr/>
                </a:tc>
              </a:tr>
              <a:tr h="570055">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500" kern="1200" baseline="0" dirty="0" smtClean="0">
                          <a:solidFill>
                            <a:schemeClr val="tx1"/>
                          </a:solidFill>
                          <a:latin typeface="+mn-lt"/>
                          <a:ea typeface="+mn-ea"/>
                          <a:cs typeface="+mn-cs"/>
                        </a:rPr>
                        <a:t>Fair Credit Reporting Act </a:t>
                      </a:r>
                    </a:p>
                  </a:txBody>
                  <a:tcPr/>
                </a:tc>
                <a:tc>
                  <a:txBody>
                    <a:bodyPr/>
                    <a:lstStyle/>
                    <a:p>
                      <a:r>
                        <a:rPr lang="en-US" sz="1500" baseline="0" dirty="0" smtClean="0">
                          <a:solidFill>
                            <a:schemeClr val="tx1"/>
                          </a:solidFill>
                          <a:latin typeface="Calisto MT"/>
                        </a:rPr>
                        <a:t>NLRA/NLRB and ways to promote a non-union workplace</a:t>
                      </a:r>
                      <a:r>
                        <a:rPr lang="en-US" sz="1500" baseline="0" dirty="0" smtClean="0">
                          <a:solidFill>
                            <a:schemeClr val="tx1"/>
                          </a:solidFill>
                          <a:latin typeface="Times New Roman"/>
                        </a:rPr>
                        <a:t> </a:t>
                      </a:r>
                      <a:endParaRPr lang="en-US" sz="1500" baseline="0" dirty="0">
                        <a:solidFill>
                          <a:schemeClr val="tx1"/>
                        </a:solidFill>
                      </a:endParaRPr>
                    </a:p>
                  </a:txBody>
                  <a:tcPr/>
                </a:tc>
                <a:tc>
                  <a:txBody>
                    <a:bodyPr/>
                    <a:lstStyle/>
                    <a:p>
                      <a:r>
                        <a:rPr lang="en-US" sz="1500" baseline="0" dirty="0" smtClean="0">
                          <a:solidFill>
                            <a:schemeClr val="tx1"/>
                          </a:solidFill>
                          <a:latin typeface="Calisto MT"/>
                        </a:rPr>
                        <a:t>HIPPA</a:t>
                      </a:r>
                      <a:endParaRPr lang="en-US" sz="1500" baseline="0" dirty="0">
                        <a:solidFill>
                          <a:schemeClr val="tx1"/>
                        </a:solidFill>
                      </a:endParaRPr>
                    </a:p>
                  </a:txBody>
                  <a:tcPr/>
                </a:tc>
              </a:tr>
              <a:tr h="385315">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500" kern="1200" baseline="0" dirty="0" smtClean="0">
                          <a:solidFill>
                            <a:schemeClr val="tx1"/>
                          </a:solidFill>
                          <a:latin typeface="+mn-lt"/>
                          <a:ea typeface="+mn-ea"/>
                          <a:cs typeface="+mn-cs"/>
                        </a:rPr>
                        <a:t>Drug Free Workplace Act </a:t>
                      </a:r>
                    </a:p>
                  </a:txBody>
                  <a:tcPr/>
                </a:tc>
                <a:tc>
                  <a:txBody>
                    <a:bodyPr/>
                    <a:lstStyle/>
                    <a:p>
                      <a:r>
                        <a:rPr lang="en-US" sz="1500" baseline="0" dirty="0" smtClean="0">
                          <a:solidFill>
                            <a:schemeClr val="tx1"/>
                          </a:solidFill>
                        </a:rPr>
                        <a:t>Social Security</a:t>
                      </a:r>
                      <a:endParaRPr lang="en-US" sz="1500" baseline="0" dirty="0">
                        <a:solidFill>
                          <a:schemeClr val="tx1"/>
                        </a:solidFill>
                      </a:endParaRPr>
                    </a:p>
                  </a:txBody>
                  <a:tcPr/>
                </a:tc>
                <a:tc>
                  <a:txBody>
                    <a:bodyPr/>
                    <a:lstStyle/>
                    <a:p>
                      <a:r>
                        <a:rPr lang="en-US" sz="1500" baseline="0" dirty="0" smtClean="0">
                          <a:solidFill>
                            <a:schemeClr val="tx1"/>
                          </a:solidFill>
                        </a:rPr>
                        <a:t>Sarbanes Oxley</a:t>
                      </a:r>
                      <a:endParaRPr lang="en-US" sz="1500" baseline="0" dirty="0">
                        <a:solidFill>
                          <a:schemeClr val="tx1"/>
                        </a:solidFill>
                      </a:endParaRPr>
                    </a:p>
                  </a:txBody>
                  <a:tcPr/>
                </a:tc>
              </a:tr>
              <a:tr h="570055">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500" kern="1200" baseline="0" dirty="0" smtClean="0">
                          <a:solidFill>
                            <a:schemeClr val="tx1"/>
                          </a:solidFill>
                          <a:latin typeface="+mn-lt"/>
                          <a:ea typeface="+mn-ea"/>
                          <a:cs typeface="+mn-cs"/>
                        </a:rPr>
                        <a:t>Genetic Information Nondiscrimination Act</a:t>
                      </a:r>
                    </a:p>
                  </a:txBody>
                  <a:tcPr/>
                </a:tc>
                <a:tc>
                  <a:txBody>
                    <a:bodyPr/>
                    <a:lstStyle/>
                    <a:p>
                      <a:endParaRPr lang="en-US" sz="1500" baseline="0" dirty="0">
                        <a:solidFill>
                          <a:schemeClr val="tx1"/>
                        </a:solidFill>
                      </a:endParaRPr>
                    </a:p>
                  </a:txBody>
                  <a:tcPr/>
                </a:tc>
                <a:tc>
                  <a:txBody>
                    <a:bodyPr/>
                    <a:lstStyle/>
                    <a:p>
                      <a:endParaRPr lang="en-US" sz="1500" baseline="0" dirty="0">
                        <a:solidFill>
                          <a:schemeClr val="tx1"/>
                        </a:solidFill>
                      </a:endParaRPr>
                    </a:p>
                  </a:txBody>
                  <a:tcPr/>
                </a:tc>
              </a:tr>
            </a:tbl>
          </a:graphicData>
        </a:graphic>
      </p:graphicFrame>
      <p:sp>
        <p:nvSpPr>
          <p:cNvPr id="6" name="Footer Placeholder 5"/>
          <p:cNvSpPr>
            <a:spLocks noGrp="1"/>
          </p:cNvSpPr>
          <p:nvPr>
            <p:ph type="ftr" sz="quarter" idx="11"/>
          </p:nvPr>
        </p:nvSpPr>
        <p:spPr>
          <a:xfrm>
            <a:off x="3124200" y="6645275"/>
            <a:ext cx="2895600" cy="365125"/>
          </a:xfrm>
        </p:spPr>
        <p:txBody>
          <a:bodyPr/>
          <a:lstStyle/>
          <a:p>
            <a:pPr>
              <a:defRPr/>
            </a:pPr>
            <a:r>
              <a:rPr lang="en-US" dirty="0"/>
              <a:t>Ohio SHRM©</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en-US" smtClean="0"/>
              <a:t>ADA Resources</a:t>
            </a:r>
          </a:p>
        </p:txBody>
      </p:sp>
      <p:sp>
        <p:nvSpPr>
          <p:cNvPr id="28675" name="Text Placeholder 2"/>
          <p:cNvSpPr>
            <a:spLocks noGrp="1"/>
          </p:cNvSpPr>
          <p:nvPr>
            <p:ph type="body" idx="1"/>
          </p:nvPr>
        </p:nvSpPr>
        <p:spPr/>
        <p:txBody>
          <a:bodyPr/>
          <a:lstStyle/>
          <a:p>
            <a:r>
              <a:rPr lang="en-US" smtClean="0"/>
              <a:t>ADA Home page (Americans with Disabilities Act)</a:t>
            </a:r>
          </a:p>
          <a:p>
            <a:pPr lvl="1"/>
            <a:r>
              <a:rPr lang="en-US" smtClean="0">
                <a:hlinkClick r:id="rId3"/>
              </a:rPr>
              <a:t>http://www.ada.gov</a:t>
            </a:r>
            <a:endParaRPr lang="en-US" smtClean="0"/>
          </a:p>
          <a:p>
            <a:pPr lvl="1"/>
            <a:endParaRPr lang="en-US" smtClean="0"/>
          </a:p>
          <a:p>
            <a:r>
              <a:rPr lang="en-US" smtClean="0">
                <a:hlinkClick r:id="rId4" action="ppaction://hlinkpres?slideindex=1&amp;slidetitle="/>
              </a:rPr>
              <a:t>Resource &amp; summary slides</a:t>
            </a:r>
            <a:r>
              <a:rPr lang="en-US" smtClean="0"/>
              <a:t> (ODU project link)</a:t>
            </a:r>
          </a:p>
          <a:p>
            <a:pPr lvl="1"/>
            <a:endParaRPr lang="en-US" smtClean="0"/>
          </a:p>
          <a:p>
            <a:endParaRPr lang="en-US" smtClean="0"/>
          </a:p>
        </p:txBody>
      </p:sp>
      <p:sp>
        <p:nvSpPr>
          <p:cNvPr id="5" name="Footer Placeholder 4"/>
          <p:cNvSpPr>
            <a:spLocks noGrp="1"/>
          </p:cNvSpPr>
          <p:nvPr>
            <p:ph type="ftr" sz="quarter" idx="11"/>
          </p:nvPr>
        </p:nvSpPr>
        <p:spPr/>
        <p:txBody>
          <a:bodyPr/>
          <a:lstStyle/>
          <a:p>
            <a:pPr>
              <a:defRPr/>
            </a:pPr>
            <a:r>
              <a:rPr lang="en-US"/>
              <a:t>Ohio SHRM©</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US" smtClean="0"/>
              <a:t>Civil Rights</a:t>
            </a:r>
          </a:p>
        </p:txBody>
      </p:sp>
      <p:sp>
        <p:nvSpPr>
          <p:cNvPr id="29699" name="Text Placeholder 2"/>
          <p:cNvSpPr>
            <a:spLocks noGrp="1"/>
          </p:cNvSpPr>
          <p:nvPr>
            <p:ph type="body" idx="1"/>
          </p:nvPr>
        </p:nvSpPr>
        <p:spPr/>
        <p:txBody>
          <a:bodyPr/>
          <a:lstStyle/>
          <a:p>
            <a:r>
              <a:rPr lang="en-US" smtClean="0"/>
              <a:t>Federal site</a:t>
            </a:r>
          </a:p>
          <a:p>
            <a:endParaRPr lang="en-US" smtClean="0"/>
          </a:p>
          <a:p>
            <a:r>
              <a:rPr lang="en-US" smtClean="0">
                <a:hlinkClick r:id="rId3"/>
              </a:rPr>
              <a:t>Regulations Enforced by the Office for Civil Rights </a:t>
            </a:r>
            <a:r>
              <a:rPr lang="en-US" smtClean="0"/>
              <a:t>– summary from U.S. Department of Education</a:t>
            </a:r>
            <a:br>
              <a:rPr lang="en-US" smtClean="0"/>
            </a:br>
            <a:endParaRPr lang="en-US" smtClean="0"/>
          </a:p>
          <a:p>
            <a:r>
              <a:rPr lang="en-US" smtClean="0"/>
              <a:t>Ohio Civil Rights Commission</a:t>
            </a:r>
          </a:p>
          <a:p>
            <a:pPr lvl="1"/>
            <a:r>
              <a:rPr lang="en-US" smtClean="0">
                <a:hlinkClick r:id="rId4"/>
              </a:rPr>
              <a:t>http://crc.ohio.gov</a:t>
            </a:r>
            <a:endParaRPr lang="en-US" smtClean="0"/>
          </a:p>
          <a:p>
            <a:pPr lvl="1"/>
            <a:endParaRPr lang="en-US" smtClean="0"/>
          </a:p>
          <a:p>
            <a:r>
              <a:rPr lang="en-US" smtClean="0">
                <a:hlinkClick r:id="rId5" action="ppaction://hlinkpres?slideindex=1&amp;slidetitle="/>
              </a:rPr>
              <a:t>ODU project link</a:t>
            </a:r>
            <a:endParaRPr lang="en-US" smtClean="0"/>
          </a:p>
          <a:p>
            <a:pPr lvl="1"/>
            <a:endParaRPr lang="en-US" smtClean="0"/>
          </a:p>
          <a:p>
            <a:endParaRPr lang="en-US" smtClean="0"/>
          </a:p>
        </p:txBody>
      </p:sp>
      <p:sp>
        <p:nvSpPr>
          <p:cNvPr id="8" name="Footer Placeholder 7"/>
          <p:cNvSpPr>
            <a:spLocks noGrp="1"/>
          </p:cNvSpPr>
          <p:nvPr>
            <p:ph type="ftr" sz="quarter" idx="11"/>
          </p:nvPr>
        </p:nvSpPr>
        <p:spPr/>
        <p:txBody>
          <a:bodyPr/>
          <a:lstStyle/>
          <a:p>
            <a:pPr>
              <a:defRPr/>
            </a:pPr>
            <a:r>
              <a:rPr lang="en-US" dirty="0"/>
              <a:t>Ohio SHRM©</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457200" y="76200"/>
            <a:ext cx="8229600" cy="1143000"/>
          </a:xfrm>
        </p:spPr>
        <p:txBody>
          <a:bodyPr/>
          <a:lstStyle/>
          <a:p>
            <a:r>
              <a:rPr lang="en-US" smtClean="0"/>
              <a:t>EEOC</a:t>
            </a:r>
          </a:p>
        </p:txBody>
      </p:sp>
      <p:sp>
        <p:nvSpPr>
          <p:cNvPr id="30723" name="Text Placeholder 2"/>
          <p:cNvSpPr>
            <a:spLocks noGrp="1"/>
          </p:cNvSpPr>
          <p:nvPr>
            <p:ph type="body" idx="1"/>
          </p:nvPr>
        </p:nvSpPr>
        <p:spPr>
          <a:xfrm>
            <a:off x="457200" y="1096963"/>
            <a:ext cx="8229600" cy="5227637"/>
          </a:xfrm>
        </p:spPr>
        <p:txBody>
          <a:bodyPr/>
          <a:lstStyle/>
          <a:p>
            <a:r>
              <a:rPr lang="en-US" sz="2400" smtClean="0"/>
              <a:t>U.S. Equal Employment Opportunity Commission</a:t>
            </a:r>
          </a:p>
          <a:p>
            <a:pPr>
              <a:buFont typeface="Wingdings 2" pitchFamily="18" charset="2"/>
              <a:buNone/>
            </a:pPr>
            <a:r>
              <a:rPr lang="en-US" sz="1800" smtClean="0"/>
              <a:t>	The U.S. Equal Employment Opportunity Commission (EEOC) is responsible for enforcing federal laws that make it illegal to discriminate against a job applicant or an employee because of the person's race, color, national origin, sex (including pregnancy), age (40 or older), religion, or disability. It is also illegal to discriminate against a person because the person complained about discrimination, filed a charge of discrimination, or participated in an employment discrimination investigation or lawsuit.</a:t>
            </a:r>
          </a:p>
          <a:p>
            <a:pPr>
              <a:buFont typeface="Wingdings 2" pitchFamily="18" charset="2"/>
              <a:buNone/>
            </a:pPr>
            <a:r>
              <a:rPr lang="en-US" sz="1800" smtClean="0"/>
              <a:t>	Most employers with at least 15 employees are covered by EEOC laws (20 employees in age discrimination cases). Most labor unions and employment agencies are also covered.  The laws apply to all types of work situations, including hiring, firing, promotions, harassment, training, wages, and benefits.</a:t>
            </a:r>
          </a:p>
          <a:p>
            <a:r>
              <a:rPr lang="en-US" sz="2400" smtClean="0"/>
              <a:t>Website:  </a:t>
            </a:r>
            <a:r>
              <a:rPr lang="en-US" sz="2400" smtClean="0">
                <a:hlinkClick r:id="rId2"/>
              </a:rPr>
              <a:t>http://www.eeoc.gov</a:t>
            </a:r>
            <a:endParaRPr lang="en-US" sz="2400" smtClean="0"/>
          </a:p>
          <a:p>
            <a:r>
              <a:rPr lang="en-US" sz="2400" b="1" smtClean="0">
                <a:hlinkClick r:id="rId3"/>
              </a:rPr>
              <a:t>Federal Laws Prohibiting Job Discrimination Questions And Answers</a:t>
            </a:r>
            <a:endParaRPr lang="en-US" sz="2400" smtClean="0"/>
          </a:p>
          <a:p>
            <a:r>
              <a:rPr lang="en-US" sz="2400" smtClean="0">
                <a:hlinkClick r:id="rId4"/>
              </a:rPr>
              <a:t>Equal Employment Advisory Council</a:t>
            </a:r>
            <a:endParaRPr lang="en-US" sz="2400" smtClean="0"/>
          </a:p>
          <a:p>
            <a:r>
              <a:rPr lang="en-US" sz="2400" smtClean="0"/>
              <a:t>ODU project link</a:t>
            </a:r>
          </a:p>
          <a:p>
            <a:endParaRPr lang="en-US" sz="2000" smtClean="0"/>
          </a:p>
          <a:p>
            <a:endParaRPr lang="en-US" sz="2000" smtClean="0"/>
          </a:p>
        </p:txBody>
      </p:sp>
      <p:sp>
        <p:nvSpPr>
          <p:cNvPr id="8" name="Footer Placeholder 7"/>
          <p:cNvSpPr>
            <a:spLocks noGrp="1"/>
          </p:cNvSpPr>
          <p:nvPr>
            <p:ph type="ftr" sz="quarter" idx="11"/>
          </p:nvPr>
        </p:nvSpPr>
        <p:spPr/>
        <p:txBody>
          <a:bodyPr/>
          <a:lstStyle/>
          <a:p>
            <a:pPr>
              <a:defRPr/>
            </a:pPr>
            <a:r>
              <a:rPr lang="en-US" dirty="0"/>
              <a:t>Ohio SHRM©</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r>
              <a:rPr lang="en-US" smtClean="0"/>
              <a:t>HIPPA - Resources</a:t>
            </a:r>
          </a:p>
        </p:txBody>
      </p:sp>
      <p:sp>
        <p:nvSpPr>
          <p:cNvPr id="3" name="Text Placeholder 2"/>
          <p:cNvSpPr>
            <a:spLocks noGrp="1"/>
          </p:cNvSpPr>
          <p:nvPr>
            <p:ph type="body" idx="1"/>
          </p:nvPr>
        </p:nvSpPr>
        <p:spPr>
          <a:xfrm>
            <a:off x="457200" y="1524000"/>
            <a:ext cx="8229600" cy="4876800"/>
          </a:xfrm>
        </p:spPr>
        <p:txBody>
          <a:bodyPr>
            <a:normAutofit fontScale="77500" lnSpcReduction="20000"/>
          </a:bodyPr>
          <a:lstStyle/>
          <a:p>
            <a:pPr marL="274320" indent="-274320" fontAlgn="auto">
              <a:spcAft>
                <a:spcPts val="0"/>
              </a:spcAft>
              <a:buClr>
                <a:schemeClr val="accent3"/>
              </a:buClr>
              <a:buFont typeface="Wingdings 2"/>
              <a:buNone/>
              <a:defRPr/>
            </a:pPr>
            <a:r>
              <a:rPr lang="en-US" sz="3400" b="1" dirty="0" smtClean="0"/>
              <a:t>HIPAA:</a:t>
            </a:r>
            <a:r>
              <a:rPr lang="en-US" b="1" dirty="0" smtClean="0"/>
              <a:t/>
            </a:r>
            <a:br>
              <a:rPr lang="en-US" b="1" dirty="0" smtClean="0"/>
            </a:br>
            <a:r>
              <a:rPr lang="en-US" dirty="0" smtClean="0"/>
              <a:t>HIPAA (Health Insurance Portability and Accountability Act of 1996) is a broad federal law that addresses many healthcare issues, including insurance benefits, medical savings accounts, and fraud and abuse.   The Portability focus of HIPAA is to let people take their health insurance benefits with them when they change jobs or leave the workforce.   The Accountability focus of HIPAA is to protect the confidentiality of Protected Health Information (PHI).   While the law outlines broad requirements for healthcare organizations, more detailed requirements are found in the federal regulations.   These regulations have been developed by the </a:t>
            </a:r>
            <a:r>
              <a:rPr lang="en-US" dirty="0" smtClean="0">
                <a:hlinkClick r:id="rId3"/>
              </a:rPr>
              <a:t>Center For Medicare &amp; Medicaid Services (CMS)</a:t>
            </a:r>
            <a:r>
              <a:rPr lang="en-US" dirty="0" smtClean="0"/>
              <a:t> and enforced by a combination of the Office of Civil Rights and CMS, all within the Department of Health and Human Services.</a:t>
            </a:r>
          </a:p>
          <a:p>
            <a:pPr marL="274320" indent="-274320" fontAlgn="auto">
              <a:spcAft>
                <a:spcPts val="0"/>
              </a:spcAft>
              <a:buClr>
                <a:schemeClr val="accent3"/>
              </a:buClr>
              <a:buFont typeface="Wingdings 2"/>
              <a:buNone/>
              <a:defRPr/>
            </a:pPr>
            <a:endParaRPr lang="en-US" dirty="0" smtClean="0"/>
          </a:p>
          <a:p>
            <a:pPr marL="274320" indent="-274320" fontAlgn="auto">
              <a:spcAft>
                <a:spcPts val="0"/>
              </a:spcAft>
              <a:buClr>
                <a:schemeClr val="accent3"/>
              </a:buClr>
              <a:buFont typeface="Wingdings 2"/>
              <a:buChar char=""/>
              <a:defRPr/>
            </a:pPr>
            <a:r>
              <a:rPr lang="en-US" dirty="0" smtClean="0">
                <a:hlinkClick r:id="rId4"/>
              </a:rPr>
              <a:t>HIPAA Overview by Centers for Medicare and Medicaid</a:t>
            </a:r>
            <a:endParaRPr lang="en-US" dirty="0" smtClean="0"/>
          </a:p>
          <a:p>
            <a:pPr marL="274320" indent="-274320" fontAlgn="auto">
              <a:spcAft>
                <a:spcPts val="0"/>
              </a:spcAft>
              <a:buClr>
                <a:schemeClr val="accent3"/>
              </a:buClr>
              <a:buFont typeface="Wingdings 2"/>
              <a:buChar char=""/>
              <a:defRPr/>
            </a:pPr>
            <a:endParaRPr lang="en-US" dirty="0" smtClean="0"/>
          </a:p>
          <a:p>
            <a:pPr marL="274320" indent="-274320" fontAlgn="auto">
              <a:spcAft>
                <a:spcPts val="0"/>
              </a:spcAft>
              <a:buClr>
                <a:schemeClr val="accent3"/>
              </a:buClr>
              <a:buFont typeface="Wingdings 2"/>
              <a:buChar char=""/>
              <a:defRPr/>
            </a:pPr>
            <a:r>
              <a:rPr lang="en-US" dirty="0" smtClean="0"/>
              <a:t>ODU project link</a:t>
            </a:r>
          </a:p>
          <a:p>
            <a:pPr marL="274320" indent="-274320" fontAlgn="auto">
              <a:spcAft>
                <a:spcPts val="0"/>
              </a:spcAft>
              <a:buClr>
                <a:schemeClr val="accent3"/>
              </a:buClr>
              <a:buFont typeface="Wingdings 2"/>
              <a:buNone/>
              <a:defRPr/>
            </a:pPr>
            <a:endParaRPr lang="en-US" dirty="0" smtClean="0"/>
          </a:p>
          <a:p>
            <a:pPr marL="274320" indent="-274320" fontAlgn="auto">
              <a:spcAft>
                <a:spcPts val="0"/>
              </a:spcAft>
              <a:buClr>
                <a:schemeClr val="accent3"/>
              </a:buClr>
              <a:buFont typeface="Wingdings 2"/>
              <a:buNone/>
              <a:defRPr/>
            </a:pPr>
            <a:endParaRPr lang="en-US" dirty="0"/>
          </a:p>
        </p:txBody>
      </p:sp>
      <p:sp>
        <p:nvSpPr>
          <p:cNvPr id="8" name="Footer Placeholder 7"/>
          <p:cNvSpPr>
            <a:spLocks noGrp="1"/>
          </p:cNvSpPr>
          <p:nvPr>
            <p:ph type="ftr" sz="quarter" idx="11"/>
          </p:nvPr>
        </p:nvSpPr>
        <p:spPr/>
        <p:txBody>
          <a:bodyPr/>
          <a:lstStyle/>
          <a:p>
            <a:pPr>
              <a:defRPr/>
            </a:pPr>
            <a:r>
              <a:rPr lang="en-US" dirty="0"/>
              <a:t>Ohio SHRM©</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US" smtClean="0"/>
              <a:t>Social Security Resources</a:t>
            </a:r>
          </a:p>
        </p:txBody>
      </p:sp>
      <p:sp>
        <p:nvSpPr>
          <p:cNvPr id="32771" name="Text Placeholder 2"/>
          <p:cNvSpPr>
            <a:spLocks noGrp="1"/>
          </p:cNvSpPr>
          <p:nvPr>
            <p:ph type="body" idx="1"/>
          </p:nvPr>
        </p:nvSpPr>
        <p:spPr/>
        <p:txBody>
          <a:bodyPr/>
          <a:lstStyle/>
          <a:p>
            <a:r>
              <a:rPr lang="en-US" smtClean="0"/>
              <a:t>U.S. Social Security Administration – information for employers:</a:t>
            </a:r>
          </a:p>
          <a:p>
            <a:pPr lvl="1"/>
            <a:r>
              <a:rPr lang="en-US" smtClean="0">
                <a:hlinkClick r:id="rId3"/>
              </a:rPr>
              <a:t>http://www.ssa.gov/employer1.htm</a:t>
            </a:r>
            <a:endParaRPr lang="en-US" smtClean="0"/>
          </a:p>
          <a:p>
            <a:pPr lvl="1"/>
            <a:endParaRPr lang="en-US" smtClean="0"/>
          </a:p>
          <a:p>
            <a:r>
              <a:rPr lang="en-US" smtClean="0"/>
              <a:t>ODU project link</a:t>
            </a:r>
          </a:p>
          <a:p>
            <a:pPr lvl="1"/>
            <a:endParaRPr lang="en-US" smtClean="0"/>
          </a:p>
          <a:p>
            <a:endParaRPr lang="en-US" smtClean="0"/>
          </a:p>
        </p:txBody>
      </p:sp>
      <p:sp>
        <p:nvSpPr>
          <p:cNvPr id="6" name="Footer Placeholder 5"/>
          <p:cNvSpPr>
            <a:spLocks noGrp="1"/>
          </p:cNvSpPr>
          <p:nvPr>
            <p:ph type="ftr" sz="quarter" idx="11"/>
          </p:nvPr>
        </p:nvSpPr>
        <p:spPr/>
        <p:txBody>
          <a:bodyPr/>
          <a:lstStyle/>
          <a:p>
            <a:pPr>
              <a:defRPr/>
            </a:pPr>
            <a:r>
              <a:rPr lang="en-US"/>
              <a:t>Ohio SHRM©</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143000"/>
          </a:xfrm>
        </p:spPr>
        <p:txBody>
          <a:bodyPr>
            <a:normAutofit fontScale="90000"/>
          </a:bodyPr>
          <a:lstStyle/>
          <a:p>
            <a:pPr fontAlgn="auto">
              <a:spcAft>
                <a:spcPts val="0"/>
              </a:spcAft>
              <a:defRPr/>
            </a:pPr>
            <a:r>
              <a:rPr lang="en-US" dirty="0" smtClean="0"/>
              <a:t>How Do I Stay Informed of </a:t>
            </a:r>
            <a:br>
              <a:rPr lang="en-US" dirty="0" smtClean="0"/>
            </a:br>
            <a:r>
              <a:rPr lang="en-US" dirty="0" smtClean="0"/>
              <a:t>Legislation Changes </a:t>
            </a:r>
          </a:p>
        </p:txBody>
      </p:sp>
      <p:sp>
        <p:nvSpPr>
          <p:cNvPr id="3" name="Text Placeholder 2"/>
          <p:cNvSpPr>
            <a:spLocks noGrp="1"/>
          </p:cNvSpPr>
          <p:nvPr>
            <p:ph type="body" idx="1"/>
          </p:nvPr>
        </p:nvSpPr>
        <p:spPr>
          <a:xfrm>
            <a:off x="457200" y="2087563"/>
            <a:ext cx="8229600" cy="4389437"/>
          </a:xfrm>
        </p:spPr>
        <p:txBody>
          <a:bodyPr>
            <a:normAutofit lnSpcReduction="10000"/>
          </a:bodyPr>
          <a:lstStyle/>
          <a:p>
            <a:pPr marL="274320" indent="-274320" fontAlgn="auto">
              <a:spcAft>
                <a:spcPts val="0"/>
              </a:spcAft>
              <a:buClr>
                <a:schemeClr val="accent3"/>
              </a:buClr>
              <a:buFont typeface="Wingdings 2"/>
              <a:buChar char=""/>
              <a:defRPr/>
            </a:pPr>
            <a:r>
              <a:rPr lang="en-US" dirty="0" smtClean="0"/>
              <a:t>Websites &amp; newsletters that provide legislative related information:</a:t>
            </a:r>
          </a:p>
          <a:p>
            <a:pPr marL="640080" lvl="1" indent="-246888" fontAlgn="auto">
              <a:spcAft>
                <a:spcPts val="0"/>
              </a:spcAft>
              <a:buFont typeface="Wingdings 2"/>
              <a:buChar char=""/>
              <a:defRPr/>
            </a:pPr>
            <a:r>
              <a:rPr lang="en-US" dirty="0" smtClean="0">
                <a:hlinkClick r:id="rId3"/>
              </a:rPr>
              <a:t>Workforce Management</a:t>
            </a:r>
            <a:endParaRPr lang="en-US" dirty="0" smtClean="0"/>
          </a:p>
          <a:p>
            <a:pPr marL="640080" lvl="1" indent="-246888" fontAlgn="auto">
              <a:spcAft>
                <a:spcPts val="0"/>
              </a:spcAft>
              <a:buFont typeface="Wingdings 2"/>
              <a:buChar char=""/>
              <a:defRPr/>
            </a:pPr>
            <a:r>
              <a:rPr lang="en-US" dirty="0" smtClean="0">
                <a:hlinkClick r:id="rId4"/>
              </a:rPr>
              <a:t>BLR – Business and Legal Resources</a:t>
            </a:r>
            <a:endParaRPr lang="en-US" dirty="0" smtClean="0"/>
          </a:p>
          <a:p>
            <a:pPr marL="274320" indent="-274320" fontAlgn="auto">
              <a:spcAft>
                <a:spcPts val="0"/>
              </a:spcAft>
              <a:buClr>
                <a:schemeClr val="accent3"/>
              </a:buClr>
              <a:buFont typeface="Wingdings 2"/>
              <a:buChar char=""/>
              <a:defRPr/>
            </a:pPr>
            <a:endParaRPr lang="en-US" dirty="0" smtClean="0"/>
          </a:p>
          <a:p>
            <a:pPr marL="274320" indent="-274320" fontAlgn="auto">
              <a:spcAft>
                <a:spcPts val="0"/>
              </a:spcAft>
              <a:buClr>
                <a:schemeClr val="accent3"/>
              </a:buClr>
              <a:buFont typeface="Wingdings 2"/>
              <a:buChar char=""/>
              <a:defRPr/>
            </a:pPr>
            <a:r>
              <a:rPr lang="en-US" dirty="0" smtClean="0"/>
              <a:t>Become a member of:</a:t>
            </a:r>
          </a:p>
          <a:p>
            <a:pPr marL="640080" lvl="1" indent="-246888" fontAlgn="auto">
              <a:spcAft>
                <a:spcPts val="0"/>
              </a:spcAft>
              <a:buFont typeface="Wingdings 2"/>
              <a:buChar char=""/>
              <a:defRPr/>
            </a:pPr>
            <a:r>
              <a:rPr lang="en-US" dirty="0" smtClean="0"/>
              <a:t>Local HR association</a:t>
            </a:r>
          </a:p>
          <a:p>
            <a:pPr marL="640080" lvl="1" indent="-246888" fontAlgn="auto">
              <a:spcAft>
                <a:spcPts val="0"/>
              </a:spcAft>
              <a:buFont typeface="Wingdings 2"/>
              <a:buChar char=""/>
              <a:defRPr/>
            </a:pPr>
            <a:r>
              <a:rPr lang="en-US" dirty="0" smtClean="0">
                <a:hlinkClick r:id="rId5"/>
              </a:rPr>
              <a:t>SHRM</a:t>
            </a:r>
            <a:endParaRPr lang="en-US" dirty="0" smtClean="0"/>
          </a:p>
          <a:p>
            <a:pPr marL="640080" lvl="1" indent="-246888" fontAlgn="auto">
              <a:spcAft>
                <a:spcPts val="0"/>
              </a:spcAft>
              <a:buFont typeface="Wingdings 2"/>
              <a:buChar char=""/>
              <a:defRPr/>
            </a:pPr>
            <a:r>
              <a:rPr lang="en-US" dirty="0" smtClean="0"/>
              <a:t>Local Chamber of Commerce</a:t>
            </a:r>
          </a:p>
          <a:p>
            <a:pPr marL="640080" lvl="1" indent="-246888" fontAlgn="auto">
              <a:spcAft>
                <a:spcPts val="0"/>
              </a:spcAft>
              <a:buFont typeface="Wingdings 2"/>
              <a:buChar char=""/>
              <a:defRPr/>
            </a:pPr>
            <a:r>
              <a:rPr lang="en-US" dirty="0" smtClean="0">
                <a:hlinkClick r:id="rId6"/>
              </a:rPr>
              <a:t>Ohio Chamber of Commerce</a:t>
            </a:r>
            <a:endParaRPr lang="en-US" dirty="0"/>
          </a:p>
        </p:txBody>
      </p:sp>
      <p:sp>
        <p:nvSpPr>
          <p:cNvPr id="5" name="Footer Placeholder 4"/>
          <p:cNvSpPr>
            <a:spLocks noGrp="1"/>
          </p:cNvSpPr>
          <p:nvPr>
            <p:ph type="ftr" sz="quarter" idx="11"/>
          </p:nvPr>
        </p:nvSpPr>
        <p:spPr/>
        <p:txBody>
          <a:bodyPr/>
          <a:lstStyle/>
          <a:p>
            <a:pPr>
              <a:defRPr/>
            </a:pPr>
            <a:r>
              <a:rPr lang="en-US"/>
              <a:t>Ohio SHRM©</a:t>
            </a:r>
            <a:endParaRPr lang="en-US" dirty="0"/>
          </a:p>
        </p:txBody>
      </p:sp>
      <p:sp>
        <p:nvSpPr>
          <p:cNvPr id="6" name="Right Arrow 5"/>
          <p:cNvSpPr/>
          <p:nvPr/>
        </p:nvSpPr>
        <p:spPr>
          <a:xfrm>
            <a:off x="-3352800" y="3733800"/>
            <a:ext cx="3276600" cy="2209800"/>
          </a:xfrm>
          <a:prstGeom prst="rightArrow">
            <a:avLst>
              <a:gd name="adj1" fmla="val 78054"/>
              <a:gd name="adj2" fmla="val 54068"/>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Customization Point – add name &amp; web address of local HR association and area Chamber of Commerce</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r>
              <a:rPr lang="en-US" smtClean="0"/>
              <a:t>Diversity Resources</a:t>
            </a:r>
          </a:p>
        </p:txBody>
      </p:sp>
      <p:sp>
        <p:nvSpPr>
          <p:cNvPr id="3" name="Text Placeholder 2"/>
          <p:cNvSpPr>
            <a:spLocks noGrp="1"/>
          </p:cNvSpPr>
          <p:nvPr>
            <p:ph type="body" idx="1"/>
          </p:nvPr>
        </p:nvSpPr>
        <p:spPr/>
        <p:txBody>
          <a:bodyPr>
            <a:normAutofit fontScale="77500" lnSpcReduction="20000"/>
          </a:bodyPr>
          <a:lstStyle/>
          <a:p>
            <a:pPr marL="274320" indent="-274320" fontAlgn="auto">
              <a:spcAft>
                <a:spcPts val="0"/>
              </a:spcAft>
              <a:buClr>
                <a:schemeClr val="accent3"/>
              </a:buClr>
              <a:buFont typeface="Wingdings 2"/>
              <a:buChar char=""/>
              <a:defRPr/>
            </a:pPr>
            <a:r>
              <a:rPr lang="en-US" dirty="0" smtClean="0">
                <a:hlinkClick r:id="rId3"/>
              </a:rPr>
              <a:t>Engaging Multiple Generations Among Your Workforce</a:t>
            </a:r>
            <a:r>
              <a:rPr lang="en-US" dirty="0" smtClean="0"/>
              <a:t> (article)</a:t>
            </a:r>
            <a:endParaRPr lang="en-US" dirty="0" smtClean="0">
              <a:hlinkClick r:id="rId4"/>
            </a:endParaRPr>
          </a:p>
          <a:p>
            <a:pPr marL="274320" indent="-274320" fontAlgn="auto">
              <a:spcAft>
                <a:spcPts val="0"/>
              </a:spcAft>
              <a:buClr>
                <a:schemeClr val="accent3"/>
              </a:buClr>
              <a:buFont typeface="Wingdings 2"/>
              <a:buChar char=""/>
              <a:defRPr/>
            </a:pPr>
            <a:endParaRPr lang="en-US" dirty="0" smtClean="0">
              <a:hlinkClick r:id="rId4"/>
            </a:endParaRPr>
          </a:p>
          <a:p>
            <a:pPr marL="274320" indent="-274320" fontAlgn="auto">
              <a:spcAft>
                <a:spcPts val="0"/>
              </a:spcAft>
              <a:buClr>
                <a:schemeClr val="accent3"/>
              </a:buClr>
              <a:buFont typeface="Wingdings 2"/>
              <a:buChar char=""/>
              <a:defRPr/>
            </a:pPr>
            <a:r>
              <a:rPr lang="en-US" dirty="0" smtClean="0">
                <a:hlinkClick r:id="rId4"/>
              </a:rPr>
              <a:t>National </a:t>
            </a:r>
            <a:r>
              <a:rPr lang="en-US" dirty="0" err="1" smtClean="0">
                <a:hlinkClick r:id="rId4"/>
              </a:rPr>
              <a:t>MultiCultural</a:t>
            </a:r>
            <a:r>
              <a:rPr lang="en-US" dirty="0" smtClean="0">
                <a:hlinkClick r:id="rId4"/>
              </a:rPr>
              <a:t> Institute </a:t>
            </a:r>
            <a:r>
              <a:rPr lang="en-US" dirty="0" smtClean="0"/>
              <a:t> - provider of services, knowledge, and skills in the growing field of multiculturalism and diversity</a:t>
            </a:r>
            <a:endParaRPr lang="en-US" dirty="0" smtClean="0">
              <a:hlinkClick r:id="rId5"/>
            </a:endParaRPr>
          </a:p>
          <a:p>
            <a:pPr marL="274320" indent="-274320" fontAlgn="auto">
              <a:spcAft>
                <a:spcPts val="0"/>
              </a:spcAft>
              <a:buClr>
                <a:schemeClr val="accent3"/>
              </a:buClr>
              <a:buFont typeface="Wingdings 2"/>
              <a:buChar char=""/>
              <a:defRPr/>
            </a:pPr>
            <a:endParaRPr lang="en-US" dirty="0" smtClean="0"/>
          </a:p>
          <a:p>
            <a:pPr marL="274320" indent="-274320" fontAlgn="auto">
              <a:spcAft>
                <a:spcPts val="0"/>
              </a:spcAft>
              <a:buClr>
                <a:schemeClr val="accent3"/>
              </a:buClr>
              <a:buFont typeface="Wingdings 2"/>
              <a:buChar char=""/>
              <a:defRPr/>
            </a:pPr>
            <a:r>
              <a:rPr lang="en-US" dirty="0" smtClean="0">
                <a:hlinkClick r:id="rId6"/>
              </a:rPr>
              <a:t>NAACP</a:t>
            </a:r>
            <a:r>
              <a:rPr lang="en-US" dirty="0" smtClean="0"/>
              <a:t> - mission is to ensure the political, educational, social, and economic equality of rights of all persons and to eliminate racial hatred and racial discrimination</a:t>
            </a:r>
          </a:p>
          <a:p>
            <a:pPr marL="274320" indent="-274320" fontAlgn="auto">
              <a:spcAft>
                <a:spcPts val="0"/>
              </a:spcAft>
              <a:buClr>
                <a:schemeClr val="accent3"/>
              </a:buClr>
              <a:buFont typeface="Wingdings 2"/>
              <a:buChar char=""/>
              <a:defRPr/>
            </a:pPr>
            <a:endParaRPr lang="en-US" dirty="0" smtClean="0"/>
          </a:p>
          <a:p>
            <a:pPr marL="274320" indent="-274320" fontAlgn="auto">
              <a:spcAft>
                <a:spcPts val="0"/>
              </a:spcAft>
              <a:buClr>
                <a:schemeClr val="accent3"/>
              </a:buClr>
              <a:buFont typeface="Wingdings 2"/>
              <a:buChar char=""/>
              <a:defRPr/>
            </a:pPr>
            <a:r>
              <a:rPr lang="en-US" dirty="0" smtClean="0">
                <a:hlinkClick r:id="rId7"/>
              </a:rPr>
              <a:t>National Business &amp; Disability Council</a:t>
            </a:r>
            <a:r>
              <a:rPr lang="en-US" dirty="0" smtClean="0"/>
              <a:t> - resource for employers seeking to integrate people with disabilities into the workplace and companies seeking to reach them in the consumer marketplace</a:t>
            </a:r>
          </a:p>
          <a:p>
            <a:pPr marL="274320" indent="-274320" fontAlgn="auto">
              <a:spcAft>
                <a:spcPts val="0"/>
              </a:spcAft>
              <a:buClr>
                <a:schemeClr val="accent3"/>
              </a:buClr>
              <a:buFont typeface="Wingdings 2"/>
              <a:buChar char=""/>
              <a:defRPr/>
            </a:pPr>
            <a:endParaRPr lang="en-US" dirty="0" smtClean="0"/>
          </a:p>
          <a:p>
            <a:pPr marL="274320" indent="-274320" fontAlgn="auto">
              <a:spcAft>
                <a:spcPts val="0"/>
              </a:spcAft>
              <a:buClr>
                <a:schemeClr val="accent3"/>
              </a:buClr>
              <a:buFont typeface="Wingdings 2"/>
              <a:buChar char=""/>
              <a:defRPr/>
            </a:pPr>
            <a:r>
              <a:rPr lang="en-US" dirty="0" smtClean="0">
                <a:hlinkClick r:id="rId8"/>
              </a:rPr>
              <a:t>Native Links Sources</a:t>
            </a:r>
            <a:r>
              <a:rPr lang="en-US" dirty="0" smtClean="0"/>
              <a:t> - Native American website links and resources</a:t>
            </a:r>
          </a:p>
          <a:p>
            <a:pPr marL="274320" indent="-274320" fontAlgn="auto">
              <a:spcAft>
                <a:spcPts val="0"/>
              </a:spcAft>
              <a:buClr>
                <a:schemeClr val="accent3"/>
              </a:buClr>
              <a:buFont typeface="Wingdings 2"/>
              <a:buChar char=""/>
              <a:defRPr/>
            </a:pPr>
            <a:endParaRPr lang="en-US" dirty="0" smtClean="0"/>
          </a:p>
          <a:p>
            <a:pPr marL="274320" indent="-274320" fontAlgn="auto">
              <a:spcAft>
                <a:spcPts val="0"/>
              </a:spcAft>
              <a:buClr>
                <a:schemeClr val="accent3"/>
              </a:buClr>
              <a:buFont typeface="Wingdings 2"/>
              <a:buChar char=""/>
              <a:defRPr/>
            </a:pPr>
            <a:endParaRPr lang="en-US" dirty="0" smtClean="0"/>
          </a:p>
          <a:p>
            <a:pPr marL="640080" lvl="1" indent="-246888" fontAlgn="auto">
              <a:spcAft>
                <a:spcPts val="0"/>
              </a:spcAft>
              <a:buFont typeface="Wingdings 2"/>
              <a:buChar char=""/>
              <a:defRPr/>
            </a:pPr>
            <a:endParaRPr lang="en-US" dirty="0" smtClean="0"/>
          </a:p>
          <a:p>
            <a:pPr marL="640080" lvl="1" indent="-246888" fontAlgn="auto">
              <a:spcAft>
                <a:spcPts val="0"/>
              </a:spcAft>
              <a:buFont typeface="Wingdings 2"/>
              <a:buChar char=""/>
              <a:defRPr/>
            </a:pPr>
            <a:endParaRPr lang="en-US" dirty="0" smtClean="0"/>
          </a:p>
          <a:p>
            <a:pPr marL="274320" indent="-274320" fontAlgn="auto">
              <a:spcAft>
                <a:spcPts val="0"/>
              </a:spcAft>
              <a:buClr>
                <a:schemeClr val="accent3"/>
              </a:buClr>
              <a:buFont typeface="Wingdings 2"/>
              <a:buChar char=""/>
              <a:defRPr/>
            </a:pPr>
            <a:endParaRPr lang="en-US" dirty="0"/>
          </a:p>
        </p:txBody>
      </p:sp>
      <p:sp>
        <p:nvSpPr>
          <p:cNvPr id="8" name="Footer Placeholder 7"/>
          <p:cNvSpPr>
            <a:spLocks noGrp="1"/>
          </p:cNvSpPr>
          <p:nvPr>
            <p:ph type="ftr" sz="quarter" idx="11"/>
          </p:nvPr>
        </p:nvSpPr>
        <p:spPr/>
        <p:txBody>
          <a:bodyPr/>
          <a:lstStyle/>
          <a:p>
            <a:pPr>
              <a:defRPr/>
            </a:pPr>
            <a:r>
              <a:rPr lang="en-US" dirty="0"/>
              <a:t>Ohio SHRM©</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dirty="0" smtClean="0"/>
              <a:t>Learning Goals</a:t>
            </a:r>
          </a:p>
        </p:txBody>
      </p:sp>
      <p:sp>
        <p:nvSpPr>
          <p:cNvPr id="3" name="Text Placeholder 2"/>
          <p:cNvSpPr>
            <a:spLocks noGrp="1"/>
          </p:cNvSpPr>
          <p:nvPr>
            <p:ph type="body" idx="1"/>
          </p:nvPr>
        </p:nvSpPr>
        <p:spPr/>
        <p:txBody>
          <a:bodyPr>
            <a:normAutofit/>
          </a:bodyPr>
          <a:lstStyle/>
          <a:p>
            <a:pPr marL="274320" indent="-274320" fontAlgn="auto">
              <a:spcAft>
                <a:spcPts val="0"/>
              </a:spcAft>
              <a:buClr>
                <a:schemeClr val="accent3"/>
              </a:buClr>
              <a:buFont typeface="Wingdings 2"/>
              <a:buChar char=""/>
              <a:defRPr/>
            </a:pPr>
            <a:r>
              <a:rPr lang="en-US" dirty="0" smtClean="0"/>
              <a:t>Small business owners will discover answers to these questions:</a:t>
            </a:r>
          </a:p>
          <a:p>
            <a:pPr marL="514350" indent="-514350" fontAlgn="auto">
              <a:spcAft>
                <a:spcPts val="0"/>
              </a:spcAft>
              <a:buClr>
                <a:srgbClr val="3AD204"/>
              </a:buClr>
              <a:buFont typeface="+mj-lt"/>
              <a:buAutoNum type="arabicPeriod"/>
              <a:defRPr/>
            </a:pPr>
            <a:r>
              <a:rPr lang="en-US" dirty="0" smtClean="0"/>
              <a:t>How do I hire employees ?</a:t>
            </a:r>
          </a:p>
          <a:p>
            <a:pPr marL="514350" indent="-514350" fontAlgn="auto">
              <a:spcAft>
                <a:spcPts val="0"/>
              </a:spcAft>
              <a:buClr>
                <a:srgbClr val="3AD204"/>
              </a:buClr>
              <a:buFont typeface="+mj-lt"/>
              <a:buAutoNum type="arabicPeriod"/>
              <a:defRPr/>
            </a:pPr>
            <a:r>
              <a:rPr lang="en-US" dirty="0" smtClean="0"/>
              <a:t>How do I pay employees ?</a:t>
            </a:r>
          </a:p>
          <a:p>
            <a:pPr marL="514350" indent="-514350" fontAlgn="auto">
              <a:spcAft>
                <a:spcPts val="0"/>
              </a:spcAft>
              <a:buClr>
                <a:srgbClr val="3AD204"/>
              </a:buClr>
              <a:buFont typeface="+mj-lt"/>
              <a:buAutoNum type="arabicPeriod"/>
              <a:defRPr/>
            </a:pPr>
            <a:r>
              <a:rPr lang="en-US" dirty="0" smtClean="0"/>
              <a:t>How do I protect employees ?</a:t>
            </a:r>
          </a:p>
          <a:p>
            <a:pPr marL="514350" indent="-514350" fontAlgn="auto">
              <a:spcAft>
                <a:spcPts val="0"/>
              </a:spcAft>
              <a:buClr>
                <a:srgbClr val="3AD204"/>
              </a:buClr>
              <a:buFont typeface="+mj-lt"/>
              <a:buAutoNum type="arabicPeriod"/>
              <a:defRPr/>
            </a:pPr>
            <a:r>
              <a:rPr lang="en-US" dirty="0" smtClean="0"/>
              <a:t>How do I keep from being sued ?</a:t>
            </a:r>
          </a:p>
          <a:p>
            <a:pPr marL="514350" indent="-514350" fontAlgn="auto">
              <a:spcAft>
                <a:spcPts val="0"/>
              </a:spcAft>
              <a:buClr>
                <a:srgbClr val="3AD204"/>
              </a:buClr>
              <a:buFont typeface="+mj-lt"/>
              <a:buAutoNum type="arabicPeriod"/>
              <a:defRPr/>
            </a:pPr>
            <a:r>
              <a:rPr lang="en-US" dirty="0" smtClean="0"/>
              <a:t>How do I fire employees ?</a:t>
            </a:r>
          </a:p>
          <a:p>
            <a:pPr marL="514350" indent="-514350" fontAlgn="auto">
              <a:spcAft>
                <a:spcPts val="0"/>
              </a:spcAft>
              <a:buClr>
                <a:srgbClr val="3AD204"/>
              </a:buClr>
              <a:buFont typeface="+mj-lt"/>
              <a:buAutoNum type="arabicPeriod"/>
              <a:defRPr/>
            </a:pPr>
            <a:r>
              <a:rPr lang="en-US" dirty="0" smtClean="0"/>
              <a:t>How do I retain employees?</a:t>
            </a:r>
          </a:p>
          <a:p>
            <a:pPr marL="514350" indent="-514350" fontAlgn="auto">
              <a:spcAft>
                <a:spcPts val="0"/>
              </a:spcAft>
              <a:buClr>
                <a:srgbClr val="3AD204"/>
              </a:buClr>
              <a:buFont typeface="+mj-lt"/>
              <a:buAutoNum type="arabicPeriod"/>
              <a:defRPr/>
            </a:pPr>
            <a:r>
              <a:rPr lang="en-US" dirty="0" smtClean="0"/>
              <a:t>Q&amp;A </a:t>
            </a:r>
          </a:p>
          <a:p>
            <a:pPr marL="514350" indent="-514350" fontAlgn="auto">
              <a:spcAft>
                <a:spcPts val="0"/>
              </a:spcAft>
              <a:buClr>
                <a:schemeClr val="accent3"/>
              </a:buClr>
              <a:buFont typeface="+mj-lt"/>
              <a:buAutoNum type="arabicPeriod"/>
              <a:defRPr/>
            </a:pPr>
            <a:endParaRPr lang="en-US" dirty="0"/>
          </a:p>
        </p:txBody>
      </p:sp>
      <p:sp>
        <p:nvSpPr>
          <p:cNvPr id="8" name="Footer Placeholder 7"/>
          <p:cNvSpPr>
            <a:spLocks noGrp="1"/>
          </p:cNvSpPr>
          <p:nvPr>
            <p:ph type="ftr" sz="quarter" idx="11"/>
          </p:nvPr>
        </p:nvSpPr>
        <p:spPr/>
        <p:txBody>
          <a:bodyPr/>
          <a:lstStyle/>
          <a:p>
            <a:pPr>
              <a:defRPr/>
            </a:pPr>
            <a:r>
              <a:rPr lang="en-US" dirty="0"/>
              <a:t>Ohio SHRM©</a:t>
            </a:r>
          </a:p>
        </p:txBody>
      </p:sp>
      <p:pic>
        <p:nvPicPr>
          <p:cNvPr id="8197" name="Picture 8" descr="SHRMOhioStateCouncil19308-FinalLogoD10L2.jpg"/>
          <p:cNvPicPr>
            <a:picLocks noChangeAspect="1"/>
          </p:cNvPicPr>
          <p:nvPr/>
        </p:nvPicPr>
        <p:blipFill>
          <a:blip r:embed="rId3" cstate="print"/>
          <a:srcRect/>
          <a:stretch>
            <a:fillRect/>
          </a:stretch>
        </p:blipFill>
        <p:spPr bwMode="auto">
          <a:xfrm>
            <a:off x="6967538" y="4495800"/>
            <a:ext cx="2176462" cy="23431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US" smtClean="0"/>
              <a:t>How do I pay my employees ?</a:t>
            </a:r>
          </a:p>
        </p:txBody>
      </p:sp>
      <p:sp>
        <p:nvSpPr>
          <p:cNvPr id="35843" name="Text Placeholder 2"/>
          <p:cNvSpPr>
            <a:spLocks noGrp="1"/>
          </p:cNvSpPr>
          <p:nvPr>
            <p:ph type="body" idx="1"/>
          </p:nvPr>
        </p:nvSpPr>
        <p:spPr/>
        <p:txBody>
          <a:bodyPr/>
          <a:lstStyle/>
          <a:p>
            <a:r>
              <a:rPr lang="en-US" smtClean="0"/>
              <a:t>Total Compensation System </a:t>
            </a:r>
            <a:endParaRPr lang="en-US" sz="2800" smtClean="0"/>
          </a:p>
          <a:p>
            <a:pPr lvl="1"/>
            <a:r>
              <a:rPr lang="en-US" smtClean="0"/>
              <a:t>Equity</a:t>
            </a:r>
          </a:p>
          <a:p>
            <a:r>
              <a:rPr lang="en-US" smtClean="0"/>
              <a:t>Pay strategies (lead, lag) </a:t>
            </a:r>
            <a:endParaRPr lang="en-US" sz="2800" smtClean="0"/>
          </a:p>
          <a:p>
            <a:r>
              <a:rPr lang="en-US" smtClean="0"/>
              <a:t>FLSA exemptions </a:t>
            </a:r>
            <a:endParaRPr lang="en-US" sz="2800" smtClean="0"/>
          </a:p>
          <a:p>
            <a:r>
              <a:rPr lang="en-US" smtClean="0"/>
              <a:t>Incentives </a:t>
            </a:r>
            <a:endParaRPr lang="en-US" sz="2800" smtClean="0"/>
          </a:p>
          <a:p>
            <a:r>
              <a:rPr lang="en-US" smtClean="0"/>
              <a:t>Differentials </a:t>
            </a:r>
            <a:endParaRPr lang="en-US" sz="2800" smtClean="0"/>
          </a:p>
          <a:p>
            <a:r>
              <a:rPr lang="en-US" smtClean="0"/>
              <a:t>Starting pay rates, increases </a:t>
            </a:r>
            <a:endParaRPr lang="en-US" sz="2800" smtClean="0"/>
          </a:p>
          <a:p>
            <a:r>
              <a:rPr lang="en-US" smtClean="0"/>
              <a:t>Job Analysis (benchmarking and fair pay analysis) </a:t>
            </a:r>
            <a:endParaRPr lang="en-US" sz="2800" smtClean="0"/>
          </a:p>
          <a:p>
            <a:r>
              <a:rPr lang="en-US" smtClean="0"/>
              <a:t>Job Evaluation/Market Analysis </a:t>
            </a:r>
            <a:endParaRPr lang="en-US" sz="2800" smtClean="0"/>
          </a:p>
          <a:p>
            <a:endParaRPr lang="en-US" smtClean="0"/>
          </a:p>
        </p:txBody>
      </p:sp>
      <p:sp>
        <p:nvSpPr>
          <p:cNvPr id="5" name="Footer Placeholder 4"/>
          <p:cNvSpPr>
            <a:spLocks noGrp="1"/>
          </p:cNvSpPr>
          <p:nvPr>
            <p:ph type="ftr" sz="quarter" idx="11"/>
          </p:nvPr>
        </p:nvSpPr>
        <p:spPr/>
        <p:txBody>
          <a:bodyPr/>
          <a:lstStyle/>
          <a:p>
            <a:pPr>
              <a:defRPr/>
            </a:pPr>
            <a:r>
              <a:rPr lang="en-US"/>
              <a:t>Ohio SHRM©</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n-US" smtClean="0"/>
              <a:t>How do I pay my employees ?</a:t>
            </a:r>
          </a:p>
        </p:txBody>
      </p:sp>
      <p:sp>
        <p:nvSpPr>
          <p:cNvPr id="3" name="Text Placeholder 2"/>
          <p:cNvSpPr>
            <a:spLocks noGrp="1"/>
          </p:cNvSpPr>
          <p:nvPr>
            <p:ph type="body" idx="1"/>
          </p:nvPr>
        </p:nvSpPr>
        <p:spPr>
          <a:xfrm>
            <a:off x="457200" y="1524000"/>
            <a:ext cx="8229600" cy="5334000"/>
          </a:xfrm>
        </p:spPr>
        <p:txBody>
          <a:bodyPr>
            <a:normAutofit lnSpcReduction="10000"/>
          </a:bodyPr>
          <a:lstStyle/>
          <a:p>
            <a:pPr marL="274320" indent="-274320" fontAlgn="auto">
              <a:spcAft>
                <a:spcPts val="0"/>
              </a:spcAft>
              <a:buClr>
                <a:schemeClr val="accent3"/>
              </a:buClr>
              <a:buFont typeface="Wingdings 2"/>
              <a:buChar char=""/>
              <a:defRPr/>
            </a:pPr>
            <a:r>
              <a:rPr lang="en-US" dirty="0" smtClean="0"/>
              <a:t>Creating a pay structure</a:t>
            </a:r>
            <a:endParaRPr lang="en-US" sz="2800" dirty="0" smtClean="0"/>
          </a:p>
          <a:p>
            <a:pPr marL="640080" lvl="1" indent="-246888" fontAlgn="auto">
              <a:spcAft>
                <a:spcPts val="0"/>
              </a:spcAft>
              <a:buFont typeface="Wingdings 2"/>
              <a:buChar char=""/>
              <a:defRPr/>
            </a:pPr>
            <a:r>
              <a:rPr lang="en-US" dirty="0" smtClean="0">
                <a:hlinkClick r:id="rId3"/>
              </a:rPr>
              <a:t>Pay ranges</a:t>
            </a:r>
            <a:r>
              <a:rPr lang="en-US" dirty="0" smtClean="0"/>
              <a:t> – how to article </a:t>
            </a:r>
          </a:p>
          <a:p>
            <a:pPr marL="640080" lvl="1" indent="-246888" fontAlgn="auto">
              <a:spcAft>
                <a:spcPts val="0"/>
              </a:spcAft>
              <a:buFont typeface="Wingdings 2"/>
              <a:buChar char=""/>
              <a:defRPr/>
            </a:pPr>
            <a:r>
              <a:rPr lang="en-US" dirty="0" err="1" smtClean="0">
                <a:hlinkClick r:id="rId4"/>
              </a:rPr>
              <a:t>Compa</a:t>
            </a:r>
            <a:r>
              <a:rPr lang="en-US" dirty="0" smtClean="0">
                <a:hlinkClick r:id="rId4"/>
              </a:rPr>
              <a:t>-ratios</a:t>
            </a:r>
            <a:r>
              <a:rPr lang="en-US" dirty="0" smtClean="0"/>
              <a:t> – introduction </a:t>
            </a:r>
          </a:p>
          <a:p>
            <a:pPr marL="640080" lvl="1" indent="-246888" fontAlgn="auto">
              <a:spcAft>
                <a:spcPts val="0"/>
              </a:spcAft>
              <a:buFont typeface="Wingdings 2"/>
              <a:buChar char=""/>
              <a:defRPr/>
            </a:pPr>
            <a:r>
              <a:rPr lang="en-US" dirty="0" smtClean="0">
                <a:hlinkClick r:id="rId5"/>
              </a:rPr>
              <a:t>Pay (or Salary) compression</a:t>
            </a:r>
            <a:r>
              <a:rPr lang="en-US" dirty="0" smtClean="0"/>
              <a:t> – definition </a:t>
            </a:r>
          </a:p>
          <a:p>
            <a:pPr marL="640080" lvl="1" indent="-246888" fontAlgn="auto">
              <a:spcAft>
                <a:spcPts val="0"/>
              </a:spcAft>
              <a:buFont typeface="Wingdings 2"/>
              <a:buChar char=""/>
              <a:defRPr/>
            </a:pPr>
            <a:endParaRPr lang="en-US" dirty="0" smtClean="0"/>
          </a:p>
          <a:p>
            <a:pPr marL="274320" indent="-274320" fontAlgn="auto">
              <a:spcAft>
                <a:spcPts val="0"/>
              </a:spcAft>
              <a:buClr>
                <a:schemeClr val="accent3"/>
              </a:buClr>
              <a:buFont typeface="Wingdings 2"/>
              <a:buChar char=""/>
              <a:defRPr/>
            </a:pPr>
            <a:r>
              <a:rPr lang="en-US" dirty="0" smtClean="0"/>
              <a:t>Deciding which benefits to offer </a:t>
            </a:r>
            <a:endParaRPr lang="en-US" sz="2800" dirty="0" smtClean="0"/>
          </a:p>
          <a:p>
            <a:pPr marL="640080" lvl="1" indent="-246888" fontAlgn="auto">
              <a:spcAft>
                <a:spcPts val="0"/>
              </a:spcAft>
              <a:buFont typeface="Wingdings 2"/>
              <a:buChar char=""/>
              <a:defRPr/>
            </a:pPr>
            <a:r>
              <a:rPr lang="en-US" dirty="0" smtClean="0"/>
              <a:t>Legally mandated benefits </a:t>
            </a:r>
          </a:p>
          <a:p>
            <a:pPr marL="640080" lvl="1" indent="-246888" fontAlgn="auto">
              <a:spcAft>
                <a:spcPts val="0"/>
              </a:spcAft>
              <a:buFont typeface="Wingdings 2"/>
              <a:buChar char=""/>
              <a:defRPr/>
            </a:pPr>
            <a:r>
              <a:rPr lang="en-US" dirty="0" smtClean="0"/>
              <a:t>Pay for time not worked </a:t>
            </a:r>
          </a:p>
          <a:p>
            <a:pPr marL="640080" lvl="1" indent="-246888" fontAlgn="auto">
              <a:spcAft>
                <a:spcPts val="0"/>
              </a:spcAft>
              <a:buFont typeface="Wingdings 2"/>
              <a:buChar char=""/>
              <a:defRPr/>
            </a:pPr>
            <a:r>
              <a:rPr lang="en-US" dirty="0" smtClean="0"/>
              <a:t>Health Care Benefits </a:t>
            </a:r>
          </a:p>
          <a:p>
            <a:pPr marL="640080" lvl="1" indent="-246888" fontAlgn="auto">
              <a:spcAft>
                <a:spcPts val="0"/>
              </a:spcAft>
              <a:buFont typeface="Wingdings 2"/>
              <a:buChar char=""/>
              <a:defRPr/>
            </a:pPr>
            <a:r>
              <a:rPr lang="en-US" dirty="0" smtClean="0"/>
              <a:t>Flexible Benefit Plans </a:t>
            </a:r>
          </a:p>
          <a:p>
            <a:pPr marL="640080" lvl="1" indent="-246888" fontAlgn="auto">
              <a:spcAft>
                <a:spcPts val="0"/>
              </a:spcAft>
              <a:buFont typeface="Wingdings 2"/>
              <a:buChar char=""/>
              <a:defRPr/>
            </a:pPr>
            <a:r>
              <a:rPr lang="en-US" dirty="0" smtClean="0"/>
              <a:t>Retirement/Pension Benefits </a:t>
            </a:r>
          </a:p>
          <a:p>
            <a:pPr marL="640080" lvl="1" indent="-246888" fontAlgn="auto">
              <a:spcAft>
                <a:spcPts val="0"/>
              </a:spcAft>
              <a:buFont typeface="Wingdings 2"/>
              <a:buChar char=""/>
              <a:defRPr/>
            </a:pPr>
            <a:r>
              <a:rPr lang="en-US" dirty="0" smtClean="0"/>
              <a:t>Other (tuition, transportation, etc.)</a:t>
            </a:r>
          </a:p>
          <a:p>
            <a:pPr marL="274320" indent="-274320" fontAlgn="auto">
              <a:spcAft>
                <a:spcPts val="0"/>
              </a:spcAft>
              <a:buClr>
                <a:schemeClr val="accent3"/>
              </a:buClr>
              <a:buFont typeface="Wingdings 2"/>
              <a:buChar char=""/>
              <a:defRPr/>
            </a:pPr>
            <a:endParaRPr lang="en-US" dirty="0" smtClean="0">
              <a:latin typeface="Times New Roman"/>
            </a:endParaRPr>
          </a:p>
        </p:txBody>
      </p:sp>
      <p:sp>
        <p:nvSpPr>
          <p:cNvPr id="5" name="Footer Placeholder 4"/>
          <p:cNvSpPr>
            <a:spLocks noGrp="1"/>
          </p:cNvSpPr>
          <p:nvPr>
            <p:ph type="ftr" sz="quarter" idx="11"/>
          </p:nvPr>
        </p:nvSpPr>
        <p:spPr/>
        <p:txBody>
          <a:bodyPr/>
          <a:lstStyle/>
          <a:p>
            <a:pPr>
              <a:defRPr/>
            </a:pPr>
            <a:r>
              <a:rPr lang="en-US" dirty="0"/>
              <a:t>Ohio SHRM©</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r>
              <a:rPr lang="en-US" smtClean="0"/>
              <a:t>FLSA - Resources</a:t>
            </a:r>
          </a:p>
        </p:txBody>
      </p:sp>
      <p:sp>
        <p:nvSpPr>
          <p:cNvPr id="37891" name="Text Placeholder 2"/>
          <p:cNvSpPr>
            <a:spLocks noGrp="1"/>
          </p:cNvSpPr>
          <p:nvPr>
            <p:ph type="body" idx="1"/>
          </p:nvPr>
        </p:nvSpPr>
        <p:spPr/>
        <p:txBody>
          <a:bodyPr/>
          <a:lstStyle/>
          <a:p>
            <a:r>
              <a:rPr lang="en-US" smtClean="0"/>
              <a:t>World at Work FLSA Implementation Toolkit:</a:t>
            </a:r>
            <a:endParaRPr lang="en-US" smtClean="0">
              <a:hlinkClick r:id="rId3"/>
            </a:endParaRPr>
          </a:p>
          <a:p>
            <a:pPr lvl="1"/>
            <a:r>
              <a:rPr lang="en-US" smtClean="0">
                <a:hlinkClick r:id="rId3"/>
              </a:rPr>
              <a:t>http://www.worldatwork.org/waw/Content/issuetracker/issue-tracker-541toolkit.jsp</a:t>
            </a:r>
            <a:endParaRPr lang="en-US" smtClean="0"/>
          </a:p>
          <a:p>
            <a:pPr lvl="1"/>
            <a:endParaRPr lang="en-US" smtClean="0"/>
          </a:p>
          <a:p>
            <a:r>
              <a:rPr lang="en-US" smtClean="0">
                <a:hlinkClick r:id="rId4"/>
              </a:rPr>
              <a:t>Wage and Hour Division (WHD): Compliance Assistance - Fair Labor Standards Act (FLSA)</a:t>
            </a:r>
            <a:r>
              <a:rPr lang="en-US" smtClean="0"/>
              <a:t> – includes links to articles &amp; posters in 8 languages</a:t>
            </a:r>
          </a:p>
          <a:p>
            <a:pPr lvl="1"/>
            <a:r>
              <a:rPr lang="en-US" smtClean="0"/>
              <a:t>http://www.dol.gov/whd/flsa/index.htm</a:t>
            </a:r>
          </a:p>
          <a:p>
            <a:endParaRPr lang="en-US" smtClean="0"/>
          </a:p>
          <a:p>
            <a:r>
              <a:rPr lang="en-US" smtClean="0"/>
              <a:t>ODU project link</a:t>
            </a:r>
          </a:p>
          <a:p>
            <a:endParaRPr lang="en-US" smtClean="0"/>
          </a:p>
        </p:txBody>
      </p:sp>
      <p:sp>
        <p:nvSpPr>
          <p:cNvPr id="8" name="Footer Placeholder 7"/>
          <p:cNvSpPr>
            <a:spLocks noGrp="1"/>
          </p:cNvSpPr>
          <p:nvPr>
            <p:ph type="ftr" sz="quarter" idx="11"/>
          </p:nvPr>
        </p:nvSpPr>
        <p:spPr/>
        <p:txBody>
          <a:bodyPr/>
          <a:lstStyle/>
          <a:p>
            <a:pPr>
              <a:defRPr/>
            </a:pPr>
            <a:r>
              <a:rPr lang="en-US"/>
              <a:t>Ohio SHRM©</a:t>
            </a: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lstStyle/>
          <a:p>
            <a:r>
              <a:rPr lang="en-US" smtClean="0"/>
              <a:t>How do I pay my employees ?</a:t>
            </a:r>
          </a:p>
        </p:txBody>
      </p:sp>
      <p:sp>
        <p:nvSpPr>
          <p:cNvPr id="38915" name="Text Placeholder 2"/>
          <p:cNvSpPr>
            <a:spLocks noGrp="1"/>
          </p:cNvSpPr>
          <p:nvPr>
            <p:ph type="body" idx="1"/>
          </p:nvPr>
        </p:nvSpPr>
        <p:spPr/>
        <p:txBody>
          <a:bodyPr/>
          <a:lstStyle/>
          <a:p>
            <a:pPr algn="just">
              <a:buFont typeface="Wingdings 2" pitchFamily="18" charset="2"/>
              <a:buNone/>
            </a:pPr>
            <a:r>
              <a:rPr lang="en-US" b="1" smtClean="0"/>
              <a:t>Job Analysis:</a:t>
            </a:r>
          </a:p>
          <a:p>
            <a:r>
              <a:rPr lang="en-US" smtClean="0"/>
              <a:t>O*NET Resource Center (Occupational Information Network) – cosponsored by the U.S. Department of Labor/Employment and Training, this site is the nation's primary source of occupational information. Use this site to download the O*NET database, career exploration tools, job analysis questionnaires, employer guides, and technical reports. </a:t>
            </a:r>
          </a:p>
          <a:p>
            <a:pPr lvl="1"/>
            <a:r>
              <a:rPr lang="en-US" smtClean="0">
                <a:hlinkClick r:id="rId3"/>
              </a:rPr>
              <a:t>http://www.onetcenter.org</a:t>
            </a:r>
            <a:endParaRPr lang="en-US" smtClean="0"/>
          </a:p>
          <a:p>
            <a:pPr lvl="1"/>
            <a:endParaRPr lang="en-US" smtClean="0"/>
          </a:p>
        </p:txBody>
      </p:sp>
      <p:sp>
        <p:nvSpPr>
          <p:cNvPr id="6" name="Footer Placeholder 5"/>
          <p:cNvSpPr>
            <a:spLocks noGrp="1"/>
          </p:cNvSpPr>
          <p:nvPr>
            <p:ph type="ftr" sz="quarter" idx="11"/>
          </p:nvPr>
        </p:nvSpPr>
        <p:spPr/>
        <p:txBody>
          <a:bodyPr/>
          <a:lstStyle/>
          <a:p>
            <a:pPr>
              <a:defRPr/>
            </a:pPr>
            <a:r>
              <a:rPr lang="en-US"/>
              <a:t>Ohio SHRM©</a:t>
            </a: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457200" y="152400"/>
            <a:ext cx="8229600" cy="1143000"/>
          </a:xfrm>
        </p:spPr>
        <p:txBody>
          <a:bodyPr/>
          <a:lstStyle/>
          <a:p>
            <a:r>
              <a:rPr lang="en-US" smtClean="0"/>
              <a:t>How do I pay my employees ?</a:t>
            </a:r>
          </a:p>
        </p:txBody>
      </p:sp>
      <p:sp>
        <p:nvSpPr>
          <p:cNvPr id="3" name="Text Placeholder 2"/>
          <p:cNvSpPr>
            <a:spLocks noGrp="1"/>
          </p:cNvSpPr>
          <p:nvPr>
            <p:ph type="body" idx="1"/>
          </p:nvPr>
        </p:nvSpPr>
        <p:spPr>
          <a:xfrm>
            <a:off x="457200" y="1219200"/>
            <a:ext cx="8229600" cy="5486400"/>
          </a:xfrm>
        </p:spPr>
        <p:txBody>
          <a:bodyPr>
            <a:normAutofit fontScale="47500" lnSpcReduction="20000"/>
          </a:bodyPr>
          <a:lstStyle/>
          <a:p>
            <a:pPr marL="274320" indent="-274320" fontAlgn="auto">
              <a:spcBef>
                <a:spcPts val="300"/>
              </a:spcBef>
              <a:spcAft>
                <a:spcPts val="0"/>
              </a:spcAft>
              <a:buClr>
                <a:schemeClr val="accent3"/>
              </a:buClr>
              <a:buFont typeface="Wingdings 2"/>
              <a:buNone/>
              <a:defRPr/>
            </a:pPr>
            <a:r>
              <a:rPr lang="en-US" sz="4200" b="1" dirty="0" smtClean="0"/>
              <a:t>FAQs About Benefits—</a:t>
            </a:r>
            <a:r>
              <a:rPr lang="en-US" sz="4200" dirty="0" smtClean="0"/>
              <a:t>General Overview of Employment-Based Benefits:</a:t>
            </a:r>
          </a:p>
          <a:p>
            <a:pPr marL="274320" indent="-274320" fontAlgn="auto">
              <a:spcBef>
                <a:spcPts val="300"/>
              </a:spcBef>
              <a:spcAft>
                <a:spcPts val="0"/>
              </a:spcAft>
              <a:buClr>
                <a:schemeClr val="accent3"/>
              </a:buClr>
              <a:buFont typeface="Wingdings 2"/>
              <a:buChar char=""/>
              <a:defRPr/>
            </a:pPr>
            <a:endParaRPr lang="en-US" sz="3500" dirty="0" smtClean="0"/>
          </a:p>
          <a:p>
            <a:pPr marL="274320" indent="-274320" fontAlgn="auto">
              <a:spcBef>
                <a:spcPts val="300"/>
              </a:spcBef>
              <a:spcAft>
                <a:spcPts val="0"/>
              </a:spcAft>
              <a:buClr>
                <a:schemeClr val="accent3"/>
              </a:buClr>
              <a:buFont typeface="Wingdings 2"/>
              <a:buChar char=""/>
              <a:defRPr/>
            </a:pPr>
            <a:r>
              <a:rPr lang="en-US" sz="3500" dirty="0" smtClean="0"/>
              <a:t>The vast majority of Americans who have retirement and health coverage receive it through employment-based benefits from either their own or a family member's job. The employee benefit system in the United States today is a partnership among businesses, individuals, and the government. In general, benefits fall into three categories:</a:t>
            </a:r>
          </a:p>
          <a:p>
            <a:pPr marL="640080" lvl="1" indent="-246888" fontAlgn="auto">
              <a:spcBef>
                <a:spcPts val="300"/>
              </a:spcBef>
              <a:spcAft>
                <a:spcPts val="0"/>
              </a:spcAft>
              <a:buFont typeface="Wingdings 2"/>
              <a:buChar char=""/>
              <a:defRPr/>
            </a:pPr>
            <a:r>
              <a:rPr lang="en-US" sz="3500" b="1" dirty="0" smtClean="0"/>
              <a:t>Voluntary Benefits:</a:t>
            </a:r>
            <a:r>
              <a:rPr lang="en-US" sz="3500" dirty="0" smtClean="0"/>
              <a:t> Most employment-based benefits, particularly retirement plans and health insurance, are provided voluntarily by businesses. The government supports these voluntary employment-based benefits by granting favorable tax treatment both to the employers that sponsor them and to the workers who receive them.</a:t>
            </a:r>
          </a:p>
          <a:p>
            <a:pPr marL="640080" lvl="1" indent="-246888" fontAlgn="auto">
              <a:spcBef>
                <a:spcPts val="300"/>
              </a:spcBef>
              <a:spcAft>
                <a:spcPts val="0"/>
              </a:spcAft>
              <a:buFont typeface="Wingdings 2"/>
              <a:buChar char=""/>
              <a:defRPr/>
            </a:pPr>
            <a:endParaRPr lang="en-US" sz="3500" b="1" dirty="0" smtClean="0"/>
          </a:p>
          <a:p>
            <a:pPr marL="640080" lvl="1" indent="-246888" fontAlgn="auto">
              <a:spcBef>
                <a:spcPts val="300"/>
              </a:spcBef>
              <a:spcAft>
                <a:spcPts val="0"/>
              </a:spcAft>
              <a:buFont typeface="Wingdings 2"/>
              <a:buChar char=""/>
              <a:defRPr/>
            </a:pPr>
            <a:r>
              <a:rPr lang="en-US" sz="3500" b="1" dirty="0" smtClean="0"/>
              <a:t>Mandatory Benefits:</a:t>
            </a:r>
            <a:r>
              <a:rPr lang="en-US" sz="3500" dirty="0" smtClean="0"/>
              <a:t> Certain other benefits, including Social Security, unemployment insurance, workers' compensation, and family and medical leave, are mandatory under federal or state law.</a:t>
            </a:r>
          </a:p>
          <a:p>
            <a:pPr marL="640080" lvl="1" indent="-246888" fontAlgn="auto">
              <a:spcBef>
                <a:spcPts val="300"/>
              </a:spcBef>
              <a:spcAft>
                <a:spcPts val="0"/>
              </a:spcAft>
              <a:buFont typeface="Wingdings 2"/>
              <a:buChar char=""/>
              <a:defRPr/>
            </a:pPr>
            <a:endParaRPr lang="en-US" sz="3500" b="1" dirty="0" smtClean="0"/>
          </a:p>
          <a:p>
            <a:pPr marL="640080" lvl="1" indent="-246888" fontAlgn="auto">
              <a:spcBef>
                <a:spcPts val="300"/>
              </a:spcBef>
              <a:spcAft>
                <a:spcPts val="0"/>
              </a:spcAft>
              <a:buFont typeface="Wingdings 2"/>
              <a:buChar char=""/>
              <a:defRPr/>
            </a:pPr>
            <a:r>
              <a:rPr lang="en-US" sz="3500" b="1" dirty="0" smtClean="0"/>
              <a:t>Individual Programs:</a:t>
            </a:r>
            <a:r>
              <a:rPr lang="en-US" sz="3500" dirty="0" smtClean="0"/>
              <a:t> The government also supports individual financial security programs through individual retirement accounts (IRAs), favorable taxation of life insurance contracts, and tax-free death benefits.</a:t>
            </a:r>
          </a:p>
          <a:p>
            <a:pPr marL="274320" indent="-274320" fontAlgn="auto">
              <a:spcAft>
                <a:spcPts val="0"/>
              </a:spcAft>
              <a:buClr>
                <a:schemeClr val="accent3"/>
              </a:buClr>
              <a:buFont typeface="Wingdings 2"/>
              <a:buChar char=""/>
              <a:defRPr/>
            </a:pPr>
            <a:endParaRPr lang="en-US" sz="3500" dirty="0" smtClean="0"/>
          </a:p>
          <a:p>
            <a:pPr marL="274320" indent="-274320" fontAlgn="auto">
              <a:spcAft>
                <a:spcPts val="0"/>
              </a:spcAft>
              <a:buClr>
                <a:schemeClr val="accent3"/>
              </a:buClr>
              <a:buFont typeface="Wingdings 2"/>
              <a:buChar char=""/>
              <a:defRPr/>
            </a:pPr>
            <a:r>
              <a:rPr lang="en-US" sz="3500" dirty="0" smtClean="0"/>
              <a:t>http://www.ebri.org</a:t>
            </a:r>
          </a:p>
        </p:txBody>
      </p:sp>
      <p:sp>
        <p:nvSpPr>
          <p:cNvPr id="5" name="Footer Placeholder 4"/>
          <p:cNvSpPr>
            <a:spLocks noGrp="1"/>
          </p:cNvSpPr>
          <p:nvPr>
            <p:ph type="ftr" sz="quarter" idx="11"/>
          </p:nvPr>
        </p:nvSpPr>
        <p:spPr/>
        <p:txBody>
          <a:bodyPr/>
          <a:lstStyle/>
          <a:p>
            <a:pPr>
              <a:defRPr/>
            </a:pPr>
            <a:r>
              <a:rPr lang="en-US" dirty="0"/>
              <a:t>Ohio SHRM©</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p:txBody>
          <a:bodyPr/>
          <a:lstStyle/>
          <a:p>
            <a:r>
              <a:rPr lang="en-US" smtClean="0"/>
              <a:t>How do I pay my employees ?</a:t>
            </a:r>
          </a:p>
        </p:txBody>
      </p:sp>
      <p:sp>
        <p:nvSpPr>
          <p:cNvPr id="40963" name="Text Placeholder 2"/>
          <p:cNvSpPr>
            <a:spLocks noGrp="1"/>
          </p:cNvSpPr>
          <p:nvPr>
            <p:ph type="body" idx="1"/>
          </p:nvPr>
        </p:nvSpPr>
        <p:spPr/>
        <p:txBody>
          <a:bodyPr/>
          <a:lstStyle/>
          <a:p>
            <a:pPr>
              <a:buFont typeface="Wingdings 2" pitchFamily="18" charset="2"/>
              <a:buNone/>
            </a:pPr>
            <a:r>
              <a:rPr lang="en-US" b="1" smtClean="0"/>
              <a:t>Benefit Resources:</a:t>
            </a:r>
          </a:p>
          <a:p>
            <a:r>
              <a:rPr lang="en-US" smtClean="0"/>
              <a:t>Employee Benefit Research Institute (EBRI)</a:t>
            </a:r>
          </a:p>
          <a:p>
            <a:pPr lvl="1"/>
            <a:r>
              <a:rPr lang="en-US" smtClean="0">
                <a:hlinkClick r:id="rId3"/>
              </a:rPr>
              <a:t>http://www.ebri.org</a:t>
            </a:r>
            <a:endParaRPr lang="en-US" smtClean="0"/>
          </a:p>
          <a:p>
            <a:pPr lvl="1"/>
            <a:endParaRPr lang="en-US" smtClean="0"/>
          </a:p>
          <a:p>
            <a:r>
              <a:rPr lang="en-US" smtClean="0"/>
              <a:t>International Foundation – Education, Benefits, Compensation</a:t>
            </a:r>
          </a:p>
          <a:p>
            <a:pPr lvl="1"/>
            <a:r>
              <a:rPr lang="en-US" smtClean="0">
                <a:hlinkClick r:id="rId4"/>
              </a:rPr>
              <a:t>http://www.ifebp.org</a:t>
            </a:r>
            <a:endParaRPr lang="en-US" smtClean="0"/>
          </a:p>
          <a:p>
            <a:pPr lvl="1"/>
            <a:endParaRPr lang="en-US" smtClean="0"/>
          </a:p>
          <a:p>
            <a:r>
              <a:rPr lang="en-US" smtClean="0">
                <a:hlinkClick r:id="rId5"/>
              </a:rPr>
              <a:t>Ohio Department of Insurance</a:t>
            </a:r>
            <a:endParaRPr lang="en-US" smtClean="0"/>
          </a:p>
          <a:p>
            <a:pPr lvl="1"/>
            <a:endParaRPr lang="en-US" smtClean="0"/>
          </a:p>
          <a:p>
            <a:pPr lvl="1"/>
            <a:endParaRPr lang="en-US" smtClean="0"/>
          </a:p>
          <a:p>
            <a:endParaRPr lang="en-US" smtClean="0"/>
          </a:p>
        </p:txBody>
      </p:sp>
      <p:sp>
        <p:nvSpPr>
          <p:cNvPr id="6" name="Footer Placeholder 5"/>
          <p:cNvSpPr>
            <a:spLocks noGrp="1"/>
          </p:cNvSpPr>
          <p:nvPr>
            <p:ph type="ftr" sz="quarter" idx="11"/>
          </p:nvPr>
        </p:nvSpPr>
        <p:spPr/>
        <p:txBody>
          <a:bodyPr/>
          <a:lstStyle/>
          <a:p>
            <a:pPr>
              <a:defRPr/>
            </a:pPr>
            <a:r>
              <a:rPr lang="en-US"/>
              <a:t>Ohio SHRM©</a:t>
            </a: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p:txBody>
          <a:bodyPr/>
          <a:lstStyle/>
          <a:p>
            <a:r>
              <a:rPr lang="en-US" smtClean="0"/>
              <a:t>How do I pay my employees ?</a:t>
            </a:r>
          </a:p>
        </p:txBody>
      </p:sp>
      <p:sp>
        <p:nvSpPr>
          <p:cNvPr id="3" name="Text Placeholder 2"/>
          <p:cNvSpPr>
            <a:spLocks noGrp="1"/>
          </p:cNvSpPr>
          <p:nvPr>
            <p:ph type="body" idx="1"/>
          </p:nvPr>
        </p:nvSpPr>
        <p:spPr>
          <a:xfrm>
            <a:off x="457200" y="1676400"/>
            <a:ext cx="8229600" cy="4724400"/>
          </a:xfrm>
        </p:spPr>
        <p:txBody>
          <a:bodyPr>
            <a:normAutofit fontScale="92500" lnSpcReduction="20000"/>
          </a:bodyPr>
          <a:lstStyle/>
          <a:p>
            <a:pPr marL="274320" indent="-274320" fontAlgn="auto">
              <a:spcAft>
                <a:spcPts val="0"/>
              </a:spcAft>
              <a:buClr>
                <a:schemeClr val="accent3"/>
              </a:buClr>
              <a:buFont typeface="Wingdings 2"/>
              <a:buNone/>
              <a:defRPr/>
            </a:pPr>
            <a:r>
              <a:rPr lang="en-US" b="1" dirty="0" smtClean="0"/>
              <a:t>Work-Life Effectiveness:</a:t>
            </a:r>
          </a:p>
          <a:p>
            <a:pPr marL="274320" indent="-274320" fontAlgn="auto">
              <a:spcAft>
                <a:spcPts val="0"/>
              </a:spcAft>
              <a:buClr>
                <a:schemeClr val="accent3"/>
              </a:buClr>
              <a:buFont typeface="Wingdings 2"/>
              <a:buChar char=""/>
              <a:defRPr/>
            </a:pPr>
            <a:r>
              <a:rPr lang="en-US" dirty="0" smtClean="0"/>
              <a:t>Recognizing the importance of “Work-Life Effectiveness” at your organization establishes your company as an active supporter of work-life efforts (a.k.a. Work-Life Balance).  Evaluating your company’s existing work-life programs will reveal your programs’ strengths and weaknesses and help determine which programs and policies to promote and those to consider for future development.</a:t>
            </a:r>
          </a:p>
          <a:p>
            <a:pPr marL="274320" indent="-274320" fontAlgn="auto">
              <a:spcAft>
                <a:spcPts val="0"/>
              </a:spcAft>
              <a:buClr>
                <a:schemeClr val="accent3"/>
              </a:buClr>
              <a:buFont typeface="Wingdings 2"/>
              <a:buChar char=""/>
              <a:defRPr/>
            </a:pPr>
            <a:r>
              <a:rPr lang="en-US" dirty="0" smtClean="0"/>
              <a:t>Checklist for self-audit:</a:t>
            </a:r>
          </a:p>
          <a:p>
            <a:pPr marL="640080" lvl="1" indent="-246888" fontAlgn="auto">
              <a:spcAft>
                <a:spcPts val="0"/>
              </a:spcAft>
              <a:buFont typeface="Wingdings 2"/>
              <a:buChar char=""/>
              <a:defRPr/>
            </a:pPr>
            <a:r>
              <a:rPr lang="en-US" dirty="0" smtClean="0">
                <a:hlinkClick r:id="rId3"/>
              </a:rPr>
              <a:t>http://www.worldatwork.org/pub/selfaudit.pdf</a:t>
            </a:r>
            <a:endParaRPr lang="en-US" dirty="0" smtClean="0"/>
          </a:p>
          <a:p>
            <a:pPr marL="640080" lvl="1" indent="-246888" fontAlgn="auto">
              <a:spcAft>
                <a:spcPts val="0"/>
              </a:spcAft>
              <a:buFont typeface="Wingdings 2"/>
              <a:buChar char=""/>
              <a:defRPr/>
            </a:pPr>
            <a:endParaRPr lang="en-US" dirty="0" smtClean="0"/>
          </a:p>
          <a:p>
            <a:pPr marL="274320" indent="-274320" fontAlgn="auto">
              <a:spcAft>
                <a:spcPts val="0"/>
              </a:spcAft>
              <a:buClr>
                <a:schemeClr val="accent3"/>
              </a:buClr>
              <a:buFont typeface="Wingdings 2"/>
              <a:buChar char=""/>
              <a:defRPr/>
            </a:pPr>
            <a:r>
              <a:rPr lang="en-US" dirty="0" smtClean="0"/>
              <a:t>Work-Life and Human Capital Solutions – many free resources</a:t>
            </a:r>
          </a:p>
          <a:p>
            <a:pPr marL="640080" lvl="1" indent="-246888" fontAlgn="auto">
              <a:spcAft>
                <a:spcPts val="0"/>
              </a:spcAft>
              <a:buFont typeface="Wingdings 2"/>
              <a:buChar char=""/>
              <a:defRPr/>
            </a:pPr>
            <a:r>
              <a:rPr lang="en-US" dirty="0" smtClean="0">
                <a:hlinkClick r:id="rId4"/>
              </a:rPr>
              <a:t>http://www.wfcresources.com</a:t>
            </a:r>
            <a:endParaRPr lang="en-US" dirty="0" smtClean="0"/>
          </a:p>
          <a:p>
            <a:pPr marL="640080" lvl="1" indent="-246888" fontAlgn="auto">
              <a:spcAft>
                <a:spcPts val="0"/>
              </a:spcAft>
              <a:buFont typeface="Wingdings 2"/>
              <a:buChar char=""/>
              <a:defRPr/>
            </a:pPr>
            <a:endParaRPr lang="en-US" dirty="0" smtClean="0"/>
          </a:p>
          <a:p>
            <a:pPr marL="274320" indent="-274320" fontAlgn="auto">
              <a:spcAft>
                <a:spcPts val="0"/>
              </a:spcAft>
              <a:buClr>
                <a:schemeClr val="accent3"/>
              </a:buClr>
              <a:buFont typeface="Wingdings 2"/>
              <a:buChar char=""/>
              <a:defRPr/>
            </a:pPr>
            <a:endParaRPr lang="en-US" dirty="0" smtClean="0"/>
          </a:p>
          <a:p>
            <a:pPr marL="274320" indent="-274320" fontAlgn="auto">
              <a:spcAft>
                <a:spcPts val="0"/>
              </a:spcAft>
              <a:buClr>
                <a:schemeClr val="accent3"/>
              </a:buClr>
              <a:buFont typeface="Wingdings 2"/>
              <a:buChar char=""/>
              <a:defRPr/>
            </a:pPr>
            <a:endParaRPr lang="en-US" dirty="0"/>
          </a:p>
        </p:txBody>
      </p:sp>
      <p:sp>
        <p:nvSpPr>
          <p:cNvPr id="8" name="Footer Placeholder 7"/>
          <p:cNvSpPr>
            <a:spLocks noGrp="1"/>
          </p:cNvSpPr>
          <p:nvPr>
            <p:ph type="ftr" sz="quarter" idx="11"/>
          </p:nvPr>
        </p:nvSpPr>
        <p:spPr/>
        <p:txBody>
          <a:bodyPr/>
          <a:lstStyle/>
          <a:p>
            <a:pPr>
              <a:defRPr/>
            </a:pPr>
            <a:r>
              <a:rPr lang="en-US"/>
              <a:t>Ohio SHRM©</a:t>
            </a:r>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p:txBody>
          <a:bodyPr/>
          <a:lstStyle/>
          <a:p>
            <a:r>
              <a:rPr lang="en-US" smtClean="0"/>
              <a:t>Activity: Safety Review</a:t>
            </a:r>
          </a:p>
        </p:txBody>
      </p:sp>
      <p:sp>
        <p:nvSpPr>
          <p:cNvPr id="3" name="Text Placeholder 2"/>
          <p:cNvSpPr>
            <a:spLocks noGrp="1"/>
          </p:cNvSpPr>
          <p:nvPr>
            <p:ph type="body" idx="1"/>
          </p:nvPr>
        </p:nvSpPr>
        <p:spPr/>
        <p:txBody>
          <a:bodyPr>
            <a:normAutofit/>
          </a:bodyPr>
          <a:lstStyle/>
          <a:p>
            <a:pPr marL="514350" indent="-514350" fontAlgn="auto">
              <a:spcAft>
                <a:spcPts val="0"/>
              </a:spcAft>
              <a:buClr>
                <a:schemeClr val="accent3"/>
              </a:buClr>
              <a:buFont typeface="+mj-lt"/>
              <a:buAutoNum type="arabicPeriod"/>
              <a:defRPr/>
            </a:pPr>
            <a:r>
              <a:rPr lang="en-US" sz="3500" dirty="0" smtClean="0"/>
              <a:t>Find 3 other people</a:t>
            </a:r>
          </a:p>
          <a:p>
            <a:pPr marL="514350" indent="-514350" fontAlgn="auto">
              <a:spcAft>
                <a:spcPts val="0"/>
              </a:spcAft>
              <a:buClr>
                <a:schemeClr val="accent3"/>
              </a:buClr>
              <a:buFont typeface="+mj-lt"/>
              <a:buAutoNum type="arabicPeriod"/>
              <a:defRPr/>
            </a:pPr>
            <a:endParaRPr lang="en-US" sz="3500" dirty="0" smtClean="0"/>
          </a:p>
          <a:p>
            <a:pPr marL="514350" indent="-514350" fontAlgn="auto">
              <a:spcAft>
                <a:spcPts val="0"/>
              </a:spcAft>
              <a:buClr>
                <a:schemeClr val="accent3"/>
              </a:buClr>
              <a:buFont typeface="+mj-lt"/>
              <a:buAutoNum type="arabicPeriod"/>
              <a:defRPr/>
            </a:pPr>
            <a:r>
              <a:rPr lang="en-US" sz="3500" dirty="0" smtClean="0"/>
              <a:t>Grab a marker</a:t>
            </a:r>
          </a:p>
          <a:p>
            <a:pPr marL="514350" indent="-514350" fontAlgn="auto">
              <a:spcAft>
                <a:spcPts val="0"/>
              </a:spcAft>
              <a:buClr>
                <a:schemeClr val="accent3"/>
              </a:buClr>
              <a:buFont typeface="+mj-lt"/>
              <a:buAutoNum type="arabicPeriod"/>
              <a:defRPr/>
            </a:pPr>
            <a:endParaRPr lang="en-US" sz="3500" dirty="0" smtClean="0"/>
          </a:p>
          <a:p>
            <a:pPr marL="514350" indent="-514350" fontAlgn="auto">
              <a:spcAft>
                <a:spcPts val="0"/>
              </a:spcAft>
              <a:buClr>
                <a:schemeClr val="accent3"/>
              </a:buClr>
              <a:buFont typeface="+mj-lt"/>
              <a:buAutoNum type="arabicPeriod"/>
              <a:defRPr/>
            </a:pPr>
            <a:r>
              <a:rPr lang="en-US" sz="3500" dirty="0" smtClean="0"/>
              <a:t>As a team visit each flip chart &amp; add relevant info and best practices to each chart as it relates to the title</a:t>
            </a:r>
          </a:p>
          <a:p>
            <a:pPr marL="274320" indent="-274320" fontAlgn="auto">
              <a:spcAft>
                <a:spcPts val="0"/>
              </a:spcAft>
              <a:buClr>
                <a:schemeClr val="accent3"/>
              </a:buClr>
              <a:buFont typeface="Wingdings 2"/>
              <a:buChar char=""/>
              <a:defRPr/>
            </a:pPr>
            <a:endParaRPr lang="en-US" sz="3500" dirty="0"/>
          </a:p>
        </p:txBody>
      </p:sp>
      <p:sp>
        <p:nvSpPr>
          <p:cNvPr id="4" name="Footer Placeholder 3"/>
          <p:cNvSpPr>
            <a:spLocks noGrp="1"/>
          </p:cNvSpPr>
          <p:nvPr>
            <p:ph type="ftr" sz="quarter" idx="11"/>
          </p:nvPr>
        </p:nvSpPr>
        <p:spPr/>
        <p:txBody>
          <a:bodyPr/>
          <a:lstStyle/>
          <a:p>
            <a:pPr>
              <a:defRPr/>
            </a:pPr>
            <a:r>
              <a:rPr lang="en-US"/>
              <a:t>Ohio SHRM©</a:t>
            </a:r>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dirty="0" smtClean="0"/>
              <a:t>How do I protect my employees?</a:t>
            </a:r>
          </a:p>
        </p:txBody>
      </p:sp>
      <p:sp>
        <p:nvSpPr>
          <p:cNvPr id="3" name="Text Placeholder 2"/>
          <p:cNvSpPr>
            <a:spLocks noGrp="1"/>
          </p:cNvSpPr>
          <p:nvPr>
            <p:ph type="body" idx="1"/>
          </p:nvPr>
        </p:nvSpPr>
        <p:spPr>
          <a:xfrm>
            <a:off x="304800" y="1752600"/>
            <a:ext cx="8458200" cy="4572000"/>
          </a:xfrm>
        </p:spPr>
        <p:txBody>
          <a:bodyPr>
            <a:normAutofit fontScale="92500" lnSpcReduction="20000"/>
          </a:bodyPr>
          <a:lstStyle/>
          <a:p>
            <a:pPr marL="274320" indent="-274320" fontAlgn="auto">
              <a:spcAft>
                <a:spcPts val="0"/>
              </a:spcAft>
              <a:buClr>
                <a:schemeClr val="accent3"/>
              </a:buClr>
              <a:buFont typeface="Wingdings 2"/>
              <a:buChar char=""/>
              <a:defRPr/>
            </a:pPr>
            <a:r>
              <a:rPr lang="en-US" dirty="0" smtClean="0">
                <a:hlinkClick r:id="rId3"/>
              </a:rPr>
              <a:t>The Business Case for Safety</a:t>
            </a:r>
            <a:r>
              <a:rPr lang="en-US" dirty="0" smtClean="0"/>
              <a:t> – PowerPoint developed by OSHA, Abbott, and The Center for Business and Public Policy at Georgetown University</a:t>
            </a:r>
          </a:p>
          <a:p>
            <a:pPr marL="274320" indent="-274320" fontAlgn="auto">
              <a:spcAft>
                <a:spcPts val="0"/>
              </a:spcAft>
              <a:buClr>
                <a:schemeClr val="accent3"/>
              </a:buClr>
              <a:buFont typeface="Wingdings 2"/>
              <a:buChar char=""/>
              <a:defRPr/>
            </a:pPr>
            <a:endParaRPr lang="en-US" dirty="0" smtClean="0"/>
          </a:p>
          <a:p>
            <a:pPr marL="274320" indent="-274320" fontAlgn="auto">
              <a:spcAft>
                <a:spcPts val="0"/>
              </a:spcAft>
              <a:buClr>
                <a:schemeClr val="accent3"/>
              </a:buClr>
              <a:buFont typeface="Wingdings 2"/>
              <a:buChar char=""/>
              <a:defRPr/>
            </a:pPr>
            <a:r>
              <a:rPr lang="en-US" dirty="0" smtClean="0"/>
              <a:t>Violence in the Workplace</a:t>
            </a:r>
          </a:p>
          <a:p>
            <a:pPr marL="640080" lvl="1" indent="-246888" fontAlgn="auto">
              <a:spcAft>
                <a:spcPts val="0"/>
              </a:spcAft>
              <a:buFont typeface="Wingdings 2"/>
              <a:buChar char=""/>
              <a:defRPr/>
            </a:pPr>
            <a:r>
              <a:rPr lang="en-US" dirty="0" smtClean="0"/>
              <a:t>FBI Resource: </a:t>
            </a:r>
            <a:r>
              <a:rPr lang="en-US" dirty="0" smtClean="0">
                <a:hlinkClick r:id="rId4"/>
              </a:rPr>
              <a:t>Workplace Violence - Issues in Response</a:t>
            </a:r>
            <a:endParaRPr lang="en-US" dirty="0" smtClean="0"/>
          </a:p>
          <a:p>
            <a:pPr marL="640080" lvl="1" indent="-246888" fontAlgn="auto">
              <a:spcAft>
                <a:spcPts val="0"/>
              </a:spcAft>
              <a:buFont typeface="Wingdings 2"/>
              <a:buChar char=""/>
              <a:defRPr/>
            </a:pPr>
            <a:r>
              <a:rPr lang="en-US" dirty="0" smtClean="0"/>
              <a:t>FBI Poster: </a:t>
            </a:r>
            <a:r>
              <a:rPr lang="en-US" dirty="0" smtClean="0">
                <a:hlinkClick r:id="rId5"/>
              </a:rPr>
              <a:t>Protect Your Workplace</a:t>
            </a:r>
            <a:endParaRPr lang="en-US" dirty="0" smtClean="0"/>
          </a:p>
          <a:p>
            <a:pPr marL="274320" indent="-274320" fontAlgn="auto">
              <a:spcAft>
                <a:spcPts val="0"/>
              </a:spcAft>
              <a:buClr>
                <a:schemeClr val="accent3"/>
              </a:buClr>
              <a:buFont typeface="Wingdings 2"/>
              <a:buChar char=""/>
              <a:defRPr/>
            </a:pPr>
            <a:endParaRPr lang="en-US" dirty="0" smtClean="0"/>
          </a:p>
          <a:p>
            <a:pPr marL="274320" indent="-274320" fontAlgn="auto">
              <a:spcAft>
                <a:spcPts val="0"/>
              </a:spcAft>
              <a:buClr>
                <a:schemeClr val="accent3"/>
              </a:buClr>
              <a:buFont typeface="Wingdings 2"/>
              <a:buChar char=""/>
              <a:defRPr/>
            </a:pPr>
            <a:r>
              <a:rPr lang="en-US" dirty="0" smtClean="0"/>
              <a:t>Emergency Response Planning</a:t>
            </a:r>
          </a:p>
          <a:p>
            <a:pPr marL="640080" lvl="1" indent="-246888" fontAlgn="auto">
              <a:spcAft>
                <a:spcPts val="0"/>
              </a:spcAft>
              <a:buFont typeface="Wingdings 2"/>
              <a:buChar char=""/>
              <a:defRPr/>
            </a:pPr>
            <a:r>
              <a:rPr lang="en-US" dirty="0" smtClean="0"/>
              <a:t>OSHA website: </a:t>
            </a:r>
            <a:r>
              <a:rPr lang="en-US" dirty="0" smtClean="0">
                <a:hlinkClick r:id="rId6"/>
              </a:rPr>
              <a:t>Emergency Preparedness and Response</a:t>
            </a:r>
            <a:endParaRPr lang="en-US" dirty="0" smtClean="0"/>
          </a:p>
          <a:p>
            <a:pPr marL="640080" lvl="1" indent="-246888" fontAlgn="auto">
              <a:spcAft>
                <a:spcPts val="0"/>
              </a:spcAft>
              <a:buFont typeface="Wingdings 2"/>
              <a:buChar char=""/>
              <a:defRPr/>
            </a:pPr>
            <a:endParaRPr lang="en-US" dirty="0" smtClean="0"/>
          </a:p>
          <a:p>
            <a:pPr marL="274320" indent="-274320" fontAlgn="auto">
              <a:spcAft>
                <a:spcPts val="0"/>
              </a:spcAft>
              <a:buClr>
                <a:schemeClr val="accent3"/>
              </a:buClr>
              <a:buFont typeface="Wingdings 2"/>
              <a:buChar char=""/>
              <a:defRPr/>
            </a:pPr>
            <a:r>
              <a:rPr lang="en-US" dirty="0" smtClean="0"/>
              <a:t>Business Continuity and Recovery</a:t>
            </a:r>
          </a:p>
          <a:p>
            <a:pPr marL="640080" lvl="1" indent="-246888" fontAlgn="auto">
              <a:spcAft>
                <a:spcPts val="0"/>
              </a:spcAft>
              <a:buFont typeface="Wingdings 2"/>
              <a:buChar char=""/>
              <a:defRPr/>
            </a:pPr>
            <a:r>
              <a:rPr lang="en-US" dirty="0" smtClean="0"/>
              <a:t>From Ready.gov  website: </a:t>
            </a:r>
            <a:r>
              <a:rPr lang="en-US" dirty="0" smtClean="0">
                <a:hlinkClick r:id="rId7"/>
              </a:rPr>
              <a:t>“Plan to Stay in Business”</a:t>
            </a:r>
            <a:endParaRPr lang="en-US" dirty="0"/>
          </a:p>
        </p:txBody>
      </p:sp>
      <p:sp>
        <p:nvSpPr>
          <p:cNvPr id="6" name="Footer Placeholder 5"/>
          <p:cNvSpPr>
            <a:spLocks noGrp="1"/>
          </p:cNvSpPr>
          <p:nvPr>
            <p:ph type="ftr" sz="quarter" idx="11"/>
          </p:nvPr>
        </p:nvSpPr>
        <p:spPr/>
        <p:txBody>
          <a:bodyPr/>
          <a:lstStyle/>
          <a:p>
            <a:pPr>
              <a:defRPr/>
            </a:pPr>
            <a:r>
              <a:rPr lang="en-US" dirty="0"/>
              <a:t>Ohio SHRM©</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dirty="0" smtClean="0"/>
              <a:t>How do I protect my employees?</a:t>
            </a:r>
          </a:p>
        </p:txBody>
      </p:sp>
      <p:sp>
        <p:nvSpPr>
          <p:cNvPr id="3" name="Text Placeholder 2"/>
          <p:cNvSpPr>
            <a:spLocks noGrp="1"/>
          </p:cNvSpPr>
          <p:nvPr>
            <p:ph type="body" idx="1"/>
          </p:nvPr>
        </p:nvSpPr>
        <p:spPr>
          <a:xfrm>
            <a:off x="304800" y="1600200"/>
            <a:ext cx="8458200" cy="4800600"/>
          </a:xfrm>
        </p:spPr>
        <p:txBody>
          <a:bodyPr>
            <a:normAutofit lnSpcReduction="10000"/>
          </a:bodyPr>
          <a:lstStyle/>
          <a:p>
            <a:pPr marL="274320" indent="-274320" fontAlgn="auto">
              <a:spcAft>
                <a:spcPts val="0"/>
              </a:spcAft>
              <a:buClr>
                <a:schemeClr val="accent3"/>
              </a:buClr>
              <a:buFont typeface="Wingdings 2"/>
              <a:buChar char=""/>
              <a:defRPr/>
            </a:pPr>
            <a:r>
              <a:rPr lang="en-US" dirty="0" smtClean="0"/>
              <a:t>Key OSHA Standards</a:t>
            </a:r>
          </a:p>
          <a:p>
            <a:pPr marL="640080" lvl="1" indent="-246888" fontAlgn="auto">
              <a:spcAft>
                <a:spcPts val="0"/>
              </a:spcAft>
              <a:buFont typeface="Wingdings 2"/>
              <a:buChar char=""/>
              <a:defRPr/>
            </a:pPr>
            <a:r>
              <a:rPr lang="en-US" dirty="0" err="1" smtClean="0"/>
              <a:t>Bloodborne</a:t>
            </a:r>
            <a:r>
              <a:rPr lang="en-US" dirty="0" smtClean="0"/>
              <a:t> Pathogens</a:t>
            </a:r>
          </a:p>
          <a:p>
            <a:pPr marL="640080" lvl="1" indent="-246888" fontAlgn="auto">
              <a:spcAft>
                <a:spcPts val="0"/>
              </a:spcAft>
              <a:buFont typeface="Wingdings 2"/>
              <a:buChar char=""/>
              <a:defRPr/>
            </a:pPr>
            <a:r>
              <a:rPr lang="en-US" dirty="0" err="1" smtClean="0"/>
              <a:t>HazCom</a:t>
            </a:r>
            <a:endParaRPr lang="en-US" dirty="0" smtClean="0"/>
          </a:p>
          <a:p>
            <a:pPr marL="640080" lvl="1" indent="-246888" fontAlgn="auto">
              <a:spcAft>
                <a:spcPts val="0"/>
              </a:spcAft>
              <a:buFont typeface="Wingdings 2"/>
              <a:buChar char=""/>
              <a:defRPr/>
            </a:pPr>
            <a:r>
              <a:rPr lang="en-US" dirty="0" smtClean="0"/>
              <a:t>Noise Standard/Hearing Conservation</a:t>
            </a:r>
          </a:p>
          <a:p>
            <a:pPr marL="640080" lvl="1" indent="-246888" fontAlgn="auto">
              <a:spcAft>
                <a:spcPts val="0"/>
              </a:spcAft>
              <a:buFont typeface="Wingdings 2"/>
              <a:buChar char=""/>
              <a:defRPr/>
            </a:pPr>
            <a:r>
              <a:rPr lang="en-US" dirty="0" smtClean="0"/>
              <a:t>Needle Stick</a:t>
            </a:r>
          </a:p>
          <a:p>
            <a:pPr marL="640080" lvl="1" indent="-246888" fontAlgn="auto">
              <a:spcAft>
                <a:spcPts val="0"/>
              </a:spcAft>
              <a:buFont typeface="Wingdings 2"/>
              <a:buChar char=""/>
              <a:defRPr/>
            </a:pPr>
            <a:endParaRPr lang="en-US" dirty="0" smtClean="0"/>
          </a:p>
          <a:p>
            <a:pPr marL="274320" indent="-274320" fontAlgn="auto">
              <a:spcAft>
                <a:spcPts val="0"/>
              </a:spcAft>
              <a:buClr>
                <a:schemeClr val="accent3"/>
              </a:buClr>
              <a:buFont typeface="Wingdings 2"/>
              <a:buChar char=""/>
              <a:defRPr/>
            </a:pPr>
            <a:r>
              <a:rPr lang="en-US" dirty="0" smtClean="0"/>
              <a:t>Key OSHA Reporting Requirements</a:t>
            </a:r>
          </a:p>
          <a:p>
            <a:pPr marL="640080" lvl="1" indent="-246888" fontAlgn="auto">
              <a:spcAft>
                <a:spcPts val="0"/>
              </a:spcAft>
              <a:buFont typeface="Wingdings 2"/>
              <a:buChar char=""/>
              <a:defRPr/>
            </a:pPr>
            <a:r>
              <a:rPr lang="en-US" dirty="0" smtClean="0"/>
              <a:t>Accident Investigation</a:t>
            </a:r>
          </a:p>
          <a:p>
            <a:pPr marL="640080" lvl="1" indent="-246888" fontAlgn="auto">
              <a:spcAft>
                <a:spcPts val="0"/>
              </a:spcAft>
              <a:buFont typeface="Wingdings 2"/>
              <a:buChar char=""/>
              <a:defRPr/>
            </a:pPr>
            <a:r>
              <a:rPr lang="en-US" dirty="0" smtClean="0"/>
              <a:t>Incident Reporting</a:t>
            </a:r>
          </a:p>
          <a:p>
            <a:pPr marL="640080" lvl="1" indent="-246888" fontAlgn="auto">
              <a:spcAft>
                <a:spcPts val="0"/>
              </a:spcAft>
              <a:buFont typeface="Wingdings 2"/>
              <a:buChar char=""/>
              <a:defRPr/>
            </a:pPr>
            <a:r>
              <a:rPr lang="en-US" dirty="0" smtClean="0"/>
              <a:t>OSHA Logs</a:t>
            </a:r>
          </a:p>
          <a:p>
            <a:pPr marL="640080" lvl="1" indent="-246888" fontAlgn="auto">
              <a:spcAft>
                <a:spcPts val="0"/>
              </a:spcAft>
              <a:buFont typeface="Wingdings 2"/>
              <a:buChar char=""/>
              <a:defRPr/>
            </a:pPr>
            <a:r>
              <a:rPr lang="en-US" dirty="0" smtClean="0"/>
              <a:t>Posting Requirements </a:t>
            </a:r>
          </a:p>
        </p:txBody>
      </p:sp>
      <p:sp>
        <p:nvSpPr>
          <p:cNvPr id="6" name="Footer Placeholder 5"/>
          <p:cNvSpPr>
            <a:spLocks noGrp="1"/>
          </p:cNvSpPr>
          <p:nvPr>
            <p:ph type="ftr" sz="quarter" idx="11"/>
          </p:nvPr>
        </p:nvSpPr>
        <p:spPr/>
        <p:txBody>
          <a:bodyPr/>
          <a:lstStyle/>
          <a:p>
            <a:pPr>
              <a:defRPr/>
            </a:pPr>
            <a:r>
              <a:rPr lang="en-US"/>
              <a:t>Ohio SHRM©</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smtClean="0"/>
              <a:t>What is HR Management? </a:t>
            </a:r>
          </a:p>
        </p:txBody>
      </p:sp>
      <p:sp>
        <p:nvSpPr>
          <p:cNvPr id="3" name="Text Placeholder 2"/>
          <p:cNvSpPr>
            <a:spLocks noGrp="1"/>
          </p:cNvSpPr>
          <p:nvPr>
            <p:ph type="body" idx="1"/>
          </p:nvPr>
        </p:nvSpPr>
        <p:spPr>
          <a:xfrm>
            <a:off x="457200" y="1600200"/>
            <a:ext cx="8229600" cy="4953000"/>
          </a:xfrm>
        </p:spPr>
        <p:txBody>
          <a:bodyPr>
            <a:normAutofit fontScale="92500" lnSpcReduction="10000"/>
          </a:bodyPr>
          <a:lstStyle/>
          <a:p>
            <a:pPr marL="274320" indent="-274320" fontAlgn="auto">
              <a:spcAft>
                <a:spcPts val="0"/>
              </a:spcAft>
              <a:buClr>
                <a:schemeClr val="accent3"/>
              </a:buClr>
              <a:buFont typeface="Wingdings 2"/>
              <a:buChar char=""/>
              <a:defRPr/>
            </a:pPr>
            <a:r>
              <a:rPr lang="en-US" sz="3100" dirty="0" smtClean="0">
                <a:latin typeface="Calibri" pitchFamily="34" charset="0"/>
              </a:rPr>
              <a:t>Talent Acquisition </a:t>
            </a:r>
          </a:p>
          <a:p>
            <a:pPr marL="274320" indent="-274320" fontAlgn="auto">
              <a:spcAft>
                <a:spcPts val="0"/>
              </a:spcAft>
              <a:buClr>
                <a:schemeClr val="accent3"/>
              </a:buClr>
              <a:buFont typeface="Wingdings 2"/>
              <a:buChar char=""/>
              <a:defRPr/>
            </a:pPr>
            <a:r>
              <a:rPr lang="en-US" sz="3100" dirty="0" smtClean="0">
                <a:latin typeface="Calibri" pitchFamily="34" charset="0"/>
              </a:rPr>
              <a:t>Talent Development </a:t>
            </a:r>
          </a:p>
          <a:p>
            <a:pPr marL="274320" indent="-274320" fontAlgn="auto">
              <a:spcAft>
                <a:spcPts val="0"/>
              </a:spcAft>
              <a:buClr>
                <a:schemeClr val="accent3"/>
              </a:buClr>
              <a:buFont typeface="Wingdings 2"/>
              <a:buChar char=""/>
              <a:defRPr/>
            </a:pPr>
            <a:r>
              <a:rPr lang="en-US" sz="3100" dirty="0" smtClean="0">
                <a:latin typeface="Calibri" pitchFamily="34" charset="0"/>
              </a:rPr>
              <a:t>Talent Retention</a:t>
            </a:r>
          </a:p>
          <a:p>
            <a:pPr marL="640080" lvl="1" indent="-246888" fontAlgn="auto">
              <a:spcAft>
                <a:spcPts val="0"/>
              </a:spcAft>
              <a:buFont typeface="Wingdings 2"/>
              <a:buChar char=""/>
              <a:defRPr/>
            </a:pPr>
            <a:r>
              <a:rPr lang="en-US" sz="2800" dirty="0" smtClean="0">
                <a:latin typeface="Calibri" pitchFamily="34" charset="0"/>
              </a:rPr>
              <a:t>Benefits/Compensation </a:t>
            </a:r>
          </a:p>
          <a:p>
            <a:pPr marL="640080" lvl="1" indent="-246888" fontAlgn="auto">
              <a:spcAft>
                <a:spcPts val="0"/>
              </a:spcAft>
              <a:buFont typeface="Wingdings 2"/>
              <a:buChar char=""/>
              <a:defRPr/>
            </a:pPr>
            <a:r>
              <a:rPr lang="en-US" sz="2800" dirty="0" smtClean="0">
                <a:latin typeface="Calibri" pitchFamily="34" charset="0"/>
              </a:rPr>
              <a:t>Employee/Labor Relations </a:t>
            </a:r>
          </a:p>
          <a:p>
            <a:pPr marL="640080" lvl="1" indent="-246888" fontAlgn="auto">
              <a:spcAft>
                <a:spcPts val="0"/>
              </a:spcAft>
              <a:buFont typeface="Wingdings 2"/>
              <a:buChar char=""/>
              <a:defRPr/>
            </a:pPr>
            <a:r>
              <a:rPr lang="en-US" sz="2800" dirty="0" smtClean="0">
                <a:latin typeface="Calibri" pitchFamily="34" charset="0"/>
              </a:rPr>
              <a:t>Risk Management</a:t>
            </a:r>
          </a:p>
          <a:p>
            <a:pPr marL="274320" indent="-274320" fontAlgn="auto">
              <a:spcAft>
                <a:spcPts val="0"/>
              </a:spcAft>
              <a:buClr>
                <a:schemeClr val="accent3"/>
              </a:buClr>
              <a:buFont typeface="Wingdings 2"/>
              <a:buChar char=""/>
              <a:defRPr/>
            </a:pPr>
            <a:r>
              <a:rPr lang="en-US" sz="3100" dirty="0" smtClean="0">
                <a:latin typeface="Calibri" pitchFamily="34" charset="0"/>
              </a:rPr>
              <a:t>Talent Strategy</a:t>
            </a:r>
          </a:p>
          <a:p>
            <a:pPr marL="640080" lvl="1" indent="-246888" fontAlgn="auto">
              <a:spcAft>
                <a:spcPts val="0"/>
              </a:spcAft>
              <a:buFont typeface="Wingdings 2"/>
              <a:buChar char=""/>
              <a:defRPr/>
            </a:pPr>
            <a:r>
              <a:rPr lang="en-US" sz="2800" dirty="0" smtClean="0">
                <a:latin typeface="Calibri" pitchFamily="34" charset="0"/>
              </a:rPr>
              <a:t>Organizational Development</a:t>
            </a:r>
          </a:p>
          <a:p>
            <a:pPr marL="640080" lvl="1" indent="-246888" fontAlgn="auto">
              <a:spcAft>
                <a:spcPts val="0"/>
              </a:spcAft>
              <a:buFont typeface="Wingdings 2"/>
              <a:buChar char=""/>
              <a:defRPr/>
            </a:pPr>
            <a:r>
              <a:rPr lang="en-US" sz="2800" dirty="0" smtClean="0">
                <a:latin typeface="Calibri" pitchFamily="34" charset="0"/>
              </a:rPr>
              <a:t>Identify High-Potential Employees</a:t>
            </a:r>
          </a:p>
          <a:p>
            <a:pPr marL="640080" lvl="1" indent="-246888" fontAlgn="auto">
              <a:spcAft>
                <a:spcPts val="0"/>
              </a:spcAft>
              <a:buFont typeface="Wingdings 2"/>
              <a:buChar char=""/>
              <a:defRPr/>
            </a:pPr>
            <a:r>
              <a:rPr lang="en-US" sz="2800" dirty="0" smtClean="0">
                <a:latin typeface="Calibri" pitchFamily="34" charset="0"/>
              </a:rPr>
              <a:t>Succession Planning</a:t>
            </a:r>
          </a:p>
          <a:p>
            <a:pPr marL="640080" lvl="1" indent="-246888" fontAlgn="auto">
              <a:spcAft>
                <a:spcPts val="0"/>
              </a:spcAft>
              <a:buFont typeface="Wingdings 2"/>
              <a:buChar char=""/>
              <a:defRPr/>
            </a:pPr>
            <a:endParaRPr lang="en-US" dirty="0" smtClean="0">
              <a:latin typeface="Calibri" pitchFamily="34" charset="0"/>
            </a:endParaRPr>
          </a:p>
          <a:p>
            <a:pPr marL="640080" lvl="1" indent="-246888" fontAlgn="auto">
              <a:spcAft>
                <a:spcPts val="0"/>
              </a:spcAft>
              <a:buFont typeface="Wingdings 2"/>
              <a:buChar char=""/>
              <a:defRPr/>
            </a:pPr>
            <a:endParaRPr lang="en-US" dirty="0" smtClean="0">
              <a:latin typeface="Calibri" pitchFamily="34" charset="0"/>
            </a:endParaRPr>
          </a:p>
          <a:p>
            <a:pPr marL="274320" indent="-274320" fontAlgn="auto">
              <a:spcAft>
                <a:spcPts val="0"/>
              </a:spcAft>
              <a:buClr>
                <a:schemeClr val="accent3"/>
              </a:buClr>
              <a:buFont typeface="Wingdings 2"/>
              <a:buNone/>
              <a:defRPr/>
            </a:pPr>
            <a:endParaRPr lang="en-US" dirty="0" smtClean="0">
              <a:latin typeface="Times New Roman"/>
            </a:endParaRPr>
          </a:p>
        </p:txBody>
      </p:sp>
      <p:sp>
        <p:nvSpPr>
          <p:cNvPr id="5" name="Footer Placeholder 4"/>
          <p:cNvSpPr>
            <a:spLocks noGrp="1"/>
          </p:cNvSpPr>
          <p:nvPr>
            <p:ph type="ftr" sz="quarter" idx="11"/>
          </p:nvPr>
        </p:nvSpPr>
        <p:spPr/>
        <p:txBody>
          <a:bodyPr/>
          <a:lstStyle/>
          <a:p>
            <a:pPr>
              <a:defRPr/>
            </a:pPr>
            <a:r>
              <a:rPr lang="en-US"/>
              <a:t>Ohio SHRM©</a:t>
            </a:r>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228600" y="152400"/>
            <a:ext cx="8686800" cy="1143000"/>
          </a:xfrm>
        </p:spPr>
        <p:txBody>
          <a:bodyPr/>
          <a:lstStyle/>
          <a:p>
            <a:r>
              <a:rPr lang="en-US" sz="4000" smtClean="0"/>
              <a:t>How do I protect my employees?</a:t>
            </a:r>
          </a:p>
        </p:txBody>
      </p:sp>
      <p:sp>
        <p:nvSpPr>
          <p:cNvPr id="3" name="Text Placeholder 2"/>
          <p:cNvSpPr>
            <a:spLocks noGrp="1"/>
          </p:cNvSpPr>
          <p:nvPr>
            <p:ph type="body" idx="1"/>
          </p:nvPr>
        </p:nvSpPr>
        <p:spPr>
          <a:xfrm>
            <a:off x="228600" y="1447800"/>
            <a:ext cx="8305800" cy="5257800"/>
          </a:xfrm>
        </p:spPr>
        <p:txBody>
          <a:bodyPr>
            <a:normAutofit fontScale="62500" lnSpcReduction="20000"/>
          </a:bodyPr>
          <a:lstStyle/>
          <a:p>
            <a:pPr marL="274320" indent="-274320" fontAlgn="auto">
              <a:spcAft>
                <a:spcPts val="0"/>
              </a:spcAft>
              <a:buClr>
                <a:schemeClr val="accent3"/>
              </a:buClr>
              <a:buFont typeface="Wingdings 2"/>
              <a:buNone/>
              <a:defRPr/>
            </a:pPr>
            <a:r>
              <a:rPr lang="en-US" sz="4200" b="1" dirty="0" smtClean="0"/>
              <a:t>United States Department of Labor  - Occupational Safety &amp; Health Administration:</a:t>
            </a:r>
          </a:p>
          <a:p>
            <a:pPr marL="274320" indent="-274320" fontAlgn="auto">
              <a:spcAft>
                <a:spcPts val="0"/>
              </a:spcAft>
              <a:buClr>
                <a:schemeClr val="accent3"/>
              </a:buClr>
              <a:buFont typeface="Wingdings 2"/>
              <a:buChar char=""/>
              <a:defRPr/>
            </a:pPr>
            <a:r>
              <a:rPr lang="en-US" dirty="0" smtClean="0"/>
              <a:t>Forms </a:t>
            </a:r>
            <a:r>
              <a:rPr lang="en-US" dirty="0" smtClean="0">
                <a:hlinkClick r:id="rId3"/>
              </a:rPr>
              <a:t>300, 300A, and 301</a:t>
            </a:r>
            <a:r>
              <a:rPr lang="en-US" dirty="0" smtClean="0"/>
              <a:t> and including instructions on how to complete</a:t>
            </a:r>
          </a:p>
          <a:p>
            <a:pPr marL="274320" indent="-274320" fontAlgn="auto">
              <a:spcAft>
                <a:spcPts val="0"/>
              </a:spcAft>
              <a:buClr>
                <a:schemeClr val="accent3"/>
              </a:buClr>
              <a:buFont typeface="Wingdings 2"/>
              <a:buChar char=""/>
              <a:defRPr/>
            </a:pPr>
            <a:endParaRPr lang="en-US" dirty="0" smtClean="0"/>
          </a:p>
          <a:p>
            <a:pPr marL="274320" indent="-274320" fontAlgn="auto">
              <a:spcAft>
                <a:spcPts val="0"/>
              </a:spcAft>
              <a:buClr>
                <a:schemeClr val="accent3"/>
              </a:buClr>
              <a:buFont typeface="Wingdings 2"/>
              <a:buChar char=""/>
              <a:defRPr/>
            </a:pPr>
            <a:r>
              <a:rPr lang="en-US" dirty="0" smtClean="0"/>
              <a:t>Main OSHA webpage:</a:t>
            </a:r>
          </a:p>
          <a:p>
            <a:pPr marL="640080" lvl="1" indent="-246888" fontAlgn="auto">
              <a:spcAft>
                <a:spcPts val="0"/>
              </a:spcAft>
              <a:buFont typeface="Wingdings 2"/>
              <a:buChar char=""/>
              <a:defRPr/>
            </a:pPr>
            <a:r>
              <a:rPr lang="en-US" dirty="0" smtClean="0">
                <a:hlinkClick r:id="rId4"/>
              </a:rPr>
              <a:t>http://www.osha.gov</a:t>
            </a:r>
            <a:endParaRPr lang="en-US" dirty="0" smtClean="0"/>
          </a:p>
          <a:p>
            <a:pPr marL="640080" lvl="1" indent="-246888" fontAlgn="auto">
              <a:spcAft>
                <a:spcPts val="0"/>
              </a:spcAft>
              <a:buFont typeface="Wingdings 2"/>
              <a:buChar char=""/>
              <a:defRPr/>
            </a:pPr>
            <a:r>
              <a:rPr lang="en-US" dirty="0" smtClean="0"/>
              <a:t>In case of emergency call 800-321-OSHA</a:t>
            </a:r>
          </a:p>
          <a:p>
            <a:pPr marL="640080" lvl="1" indent="-246888" fontAlgn="auto">
              <a:spcAft>
                <a:spcPts val="0"/>
              </a:spcAft>
              <a:buFont typeface="Wingdings 2"/>
              <a:buChar char=""/>
              <a:defRPr/>
            </a:pPr>
            <a:endParaRPr lang="en-US" dirty="0" smtClean="0"/>
          </a:p>
          <a:p>
            <a:pPr marL="274320" indent="-274320" fontAlgn="auto">
              <a:spcAft>
                <a:spcPts val="0"/>
              </a:spcAft>
              <a:buClr>
                <a:schemeClr val="accent3"/>
              </a:buClr>
              <a:buFont typeface="Wingdings 2"/>
              <a:buChar char=""/>
              <a:defRPr/>
            </a:pPr>
            <a:r>
              <a:rPr lang="en-US" dirty="0" smtClean="0"/>
              <a:t>Ohio is part of OSHA’s Region 5:</a:t>
            </a:r>
          </a:p>
          <a:p>
            <a:pPr marL="274320" indent="-274320" fontAlgn="auto">
              <a:spcAft>
                <a:spcPts val="0"/>
              </a:spcAft>
              <a:buClr>
                <a:schemeClr val="accent3"/>
              </a:buClr>
              <a:buFont typeface="Wingdings 2"/>
              <a:buNone/>
              <a:defRPr/>
            </a:pPr>
            <a:r>
              <a:rPr lang="en-US" dirty="0" smtClean="0"/>
              <a:t>	Regional Office</a:t>
            </a:r>
            <a:br>
              <a:rPr lang="en-US" dirty="0" smtClean="0"/>
            </a:br>
            <a:r>
              <a:rPr lang="en-US" dirty="0" smtClean="0"/>
              <a:t>230 South Dearborn Street, Room 3244</a:t>
            </a:r>
            <a:br>
              <a:rPr lang="en-US" dirty="0" smtClean="0"/>
            </a:br>
            <a:r>
              <a:rPr lang="en-US" dirty="0" smtClean="0"/>
              <a:t>Chicago, Illinois 60604</a:t>
            </a:r>
            <a:br>
              <a:rPr lang="en-US" dirty="0" smtClean="0"/>
            </a:br>
            <a:r>
              <a:rPr lang="en-US" dirty="0" smtClean="0"/>
              <a:t>(312) 353-2220</a:t>
            </a:r>
            <a:br>
              <a:rPr lang="en-US" dirty="0" smtClean="0"/>
            </a:br>
            <a:r>
              <a:rPr lang="en-US" dirty="0" smtClean="0"/>
              <a:t>(312) 353-7774 FAX</a:t>
            </a:r>
          </a:p>
          <a:p>
            <a:pPr marL="274320" indent="-274320" fontAlgn="auto">
              <a:spcAft>
                <a:spcPts val="0"/>
              </a:spcAft>
              <a:buClr>
                <a:schemeClr val="accent3"/>
              </a:buClr>
              <a:buFont typeface="Wingdings 2"/>
              <a:buChar char=""/>
              <a:defRPr/>
            </a:pPr>
            <a:endParaRPr lang="en-US" dirty="0" smtClean="0"/>
          </a:p>
          <a:p>
            <a:pPr marL="274320" indent="-274320" fontAlgn="auto">
              <a:spcAft>
                <a:spcPts val="0"/>
              </a:spcAft>
              <a:buClr>
                <a:schemeClr val="accent3"/>
              </a:buClr>
              <a:buFont typeface="Wingdings 2"/>
              <a:buChar char=""/>
              <a:defRPr/>
            </a:pPr>
            <a:r>
              <a:rPr lang="en-US" dirty="0" smtClean="0"/>
              <a:t>Columbus Area Office</a:t>
            </a:r>
            <a:br>
              <a:rPr lang="en-US" dirty="0" smtClean="0"/>
            </a:br>
            <a:r>
              <a:rPr lang="en-US" dirty="0" smtClean="0"/>
              <a:t>200 North High Street, Room 620</a:t>
            </a:r>
            <a:br>
              <a:rPr lang="en-US" dirty="0" smtClean="0"/>
            </a:br>
            <a:r>
              <a:rPr lang="en-US" dirty="0" smtClean="0"/>
              <a:t>Columbus, Ohio 43215</a:t>
            </a:r>
            <a:br>
              <a:rPr lang="en-US" dirty="0" smtClean="0"/>
            </a:br>
            <a:r>
              <a:rPr lang="en-US" dirty="0" smtClean="0"/>
              <a:t>(614) 469-5582</a:t>
            </a:r>
            <a:br>
              <a:rPr lang="en-US" dirty="0" smtClean="0"/>
            </a:br>
            <a:r>
              <a:rPr lang="en-US" dirty="0" smtClean="0"/>
              <a:t>(614) 469-6791 FAX </a:t>
            </a:r>
            <a:br>
              <a:rPr lang="en-US" dirty="0" smtClean="0"/>
            </a:br>
            <a:endParaRPr lang="en-US" dirty="0" smtClean="0"/>
          </a:p>
          <a:p>
            <a:pPr marL="274320" indent="-274320" fontAlgn="auto">
              <a:spcAft>
                <a:spcPts val="0"/>
              </a:spcAft>
              <a:buClr>
                <a:schemeClr val="accent3"/>
              </a:buClr>
              <a:buFont typeface="Wingdings 2"/>
              <a:buChar char=""/>
              <a:defRPr/>
            </a:pPr>
            <a:r>
              <a:rPr lang="en-US" dirty="0" smtClean="0">
                <a:hlinkClick r:id="rId5"/>
              </a:rPr>
              <a:t>OSHA On-site Consultation Program - Programs and services available in Ohio</a:t>
            </a:r>
            <a:endParaRPr lang="en-US" dirty="0" smtClean="0"/>
          </a:p>
        </p:txBody>
      </p:sp>
      <p:sp>
        <p:nvSpPr>
          <p:cNvPr id="8" name="Footer Placeholder 7"/>
          <p:cNvSpPr>
            <a:spLocks noGrp="1"/>
          </p:cNvSpPr>
          <p:nvPr>
            <p:ph type="ftr" sz="quarter" idx="11"/>
          </p:nvPr>
        </p:nvSpPr>
        <p:spPr/>
        <p:txBody>
          <a:bodyPr/>
          <a:lstStyle/>
          <a:p>
            <a:pPr>
              <a:defRPr/>
            </a:pPr>
            <a:r>
              <a:rPr lang="en-US" dirty="0"/>
              <a:t>Ohio SHRM©</a:t>
            </a:r>
          </a:p>
        </p:txBody>
      </p:sp>
      <p:pic>
        <p:nvPicPr>
          <p:cNvPr id="46085" name="Picture 2"/>
          <p:cNvPicPr>
            <a:picLocks noChangeAspect="1" noChangeArrowheads="1"/>
          </p:cNvPicPr>
          <p:nvPr/>
        </p:nvPicPr>
        <p:blipFill>
          <a:blip r:embed="rId6" cstate="print"/>
          <a:srcRect/>
          <a:stretch>
            <a:fillRect/>
          </a:stretch>
        </p:blipFill>
        <p:spPr bwMode="auto">
          <a:xfrm>
            <a:off x="5211763" y="2895600"/>
            <a:ext cx="4160837" cy="2971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dirty="0" smtClean="0"/>
              <a:t>How do I protect my employees?</a:t>
            </a:r>
            <a:endParaRPr lang="en-US" dirty="0"/>
          </a:p>
        </p:txBody>
      </p:sp>
      <p:sp>
        <p:nvSpPr>
          <p:cNvPr id="3" name="Text Placeholder 2"/>
          <p:cNvSpPr>
            <a:spLocks noGrp="1"/>
          </p:cNvSpPr>
          <p:nvPr>
            <p:ph type="body" idx="1"/>
          </p:nvPr>
        </p:nvSpPr>
        <p:spPr>
          <a:xfrm>
            <a:off x="457200" y="1676400"/>
            <a:ext cx="8229600" cy="4876800"/>
          </a:xfrm>
        </p:spPr>
        <p:txBody>
          <a:bodyPr>
            <a:normAutofit fontScale="77500" lnSpcReduction="20000"/>
          </a:bodyPr>
          <a:lstStyle/>
          <a:p>
            <a:pPr marL="274320" indent="-274320" fontAlgn="auto">
              <a:spcAft>
                <a:spcPts val="0"/>
              </a:spcAft>
              <a:buClr>
                <a:schemeClr val="accent3"/>
              </a:buClr>
              <a:buFont typeface="Wingdings 2"/>
              <a:buNone/>
              <a:defRPr/>
            </a:pPr>
            <a:r>
              <a:rPr lang="en-US" sz="3700" b="1" dirty="0" smtClean="0"/>
              <a:t>Health &amp; Safety Resources:</a:t>
            </a:r>
          </a:p>
          <a:p>
            <a:pPr marL="274320" indent="-274320" fontAlgn="auto">
              <a:spcAft>
                <a:spcPts val="0"/>
              </a:spcAft>
              <a:buClr>
                <a:schemeClr val="accent3"/>
              </a:buClr>
              <a:buFont typeface="Wingdings 2"/>
              <a:buChar char=""/>
              <a:defRPr/>
            </a:pPr>
            <a:r>
              <a:rPr lang="en-US" dirty="0" smtClean="0"/>
              <a:t>U.S. Department of Health and Human Services</a:t>
            </a:r>
          </a:p>
          <a:p>
            <a:pPr marL="640080" lvl="1" indent="-246888" fontAlgn="auto">
              <a:spcAft>
                <a:spcPts val="0"/>
              </a:spcAft>
              <a:buFont typeface="Wingdings 2"/>
              <a:buChar char=""/>
              <a:defRPr/>
            </a:pPr>
            <a:r>
              <a:rPr lang="en-US" dirty="0" smtClean="0">
                <a:hlinkClick r:id="rId3"/>
              </a:rPr>
              <a:t>http://www.hhs.gov</a:t>
            </a:r>
            <a:endParaRPr lang="en-US" dirty="0" smtClean="0"/>
          </a:p>
          <a:p>
            <a:pPr marL="640080" lvl="1" indent="-246888" fontAlgn="auto">
              <a:spcAft>
                <a:spcPts val="0"/>
              </a:spcAft>
              <a:buFont typeface="Wingdings 2"/>
              <a:buChar char=""/>
              <a:defRPr/>
            </a:pPr>
            <a:endParaRPr lang="en-US" dirty="0" smtClean="0"/>
          </a:p>
          <a:p>
            <a:pPr marL="274320" indent="-274320" fontAlgn="auto">
              <a:spcAft>
                <a:spcPts val="0"/>
              </a:spcAft>
              <a:buClr>
                <a:schemeClr val="accent3"/>
              </a:buClr>
              <a:buFont typeface="Wingdings 2"/>
              <a:buChar char=""/>
              <a:defRPr/>
            </a:pPr>
            <a:r>
              <a:rPr lang="en-US" dirty="0" smtClean="0"/>
              <a:t>U.S. Environmental Protection Agency</a:t>
            </a:r>
          </a:p>
          <a:p>
            <a:pPr marL="640080" lvl="1" indent="-246888" fontAlgn="auto">
              <a:spcAft>
                <a:spcPts val="0"/>
              </a:spcAft>
              <a:buFont typeface="Wingdings 2"/>
              <a:buChar char=""/>
              <a:defRPr/>
            </a:pPr>
            <a:r>
              <a:rPr lang="en-US" dirty="0" smtClean="0">
                <a:hlinkClick r:id="rId4"/>
              </a:rPr>
              <a:t>http://www.epa.gov</a:t>
            </a:r>
            <a:endParaRPr lang="en-US" dirty="0" smtClean="0"/>
          </a:p>
          <a:p>
            <a:pPr marL="640080" lvl="1" indent="-246888" fontAlgn="auto">
              <a:spcAft>
                <a:spcPts val="0"/>
              </a:spcAft>
              <a:buFont typeface="Wingdings 2"/>
              <a:buChar char=""/>
              <a:defRPr/>
            </a:pPr>
            <a:endParaRPr lang="en-US" dirty="0" smtClean="0"/>
          </a:p>
          <a:p>
            <a:pPr marL="274320" indent="-274320" fontAlgn="auto">
              <a:spcAft>
                <a:spcPts val="0"/>
              </a:spcAft>
              <a:buClr>
                <a:schemeClr val="accent3"/>
              </a:buClr>
              <a:buFont typeface="Wingdings 2"/>
              <a:buChar char=""/>
              <a:defRPr/>
            </a:pPr>
            <a:r>
              <a:rPr lang="en-US" dirty="0" smtClean="0"/>
              <a:t>Federal Emergency Management Agency</a:t>
            </a:r>
          </a:p>
          <a:p>
            <a:pPr marL="640080" lvl="1" indent="-246888" fontAlgn="auto">
              <a:spcAft>
                <a:spcPts val="0"/>
              </a:spcAft>
              <a:buFont typeface="Wingdings 2"/>
              <a:buChar char=""/>
              <a:defRPr/>
            </a:pPr>
            <a:r>
              <a:rPr lang="en-US" dirty="0" smtClean="0">
                <a:hlinkClick r:id="rId5"/>
              </a:rPr>
              <a:t>http://www.fema.gov</a:t>
            </a:r>
            <a:endParaRPr lang="en-US" dirty="0" smtClean="0"/>
          </a:p>
          <a:p>
            <a:pPr marL="640080" lvl="1" indent="-246888" fontAlgn="auto">
              <a:spcAft>
                <a:spcPts val="0"/>
              </a:spcAft>
              <a:buFont typeface="Wingdings 2"/>
              <a:buChar char=""/>
              <a:defRPr/>
            </a:pPr>
            <a:endParaRPr lang="en-US" dirty="0" smtClean="0"/>
          </a:p>
          <a:p>
            <a:pPr marL="274320" indent="-274320" fontAlgn="auto">
              <a:spcAft>
                <a:spcPts val="0"/>
              </a:spcAft>
              <a:buClr>
                <a:schemeClr val="accent3"/>
              </a:buClr>
              <a:buFont typeface="Wingdings 2"/>
              <a:buChar char=""/>
              <a:defRPr/>
            </a:pPr>
            <a:r>
              <a:rPr lang="en-US" dirty="0" smtClean="0"/>
              <a:t>Job Accommodation Network</a:t>
            </a:r>
          </a:p>
          <a:p>
            <a:pPr marL="640080" lvl="1" indent="-246888" fontAlgn="auto">
              <a:spcAft>
                <a:spcPts val="0"/>
              </a:spcAft>
              <a:buFont typeface="Wingdings 2"/>
              <a:buChar char=""/>
              <a:defRPr/>
            </a:pPr>
            <a:r>
              <a:rPr lang="en-US" dirty="0" smtClean="0">
                <a:hlinkClick r:id="rId6"/>
              </a:rPr>
              <a:t>http://janweb.icdi.wvu.edu</a:t>
            </a:r>
            <a:endParaRPr lang="en-US" dirty="0" smtClean="0"/>
          </a:p>
          <a:p>
            <a:pPr marL="640080" lvl="1" indent="-246888" fontAlgn="auto">
              <a:spcAft>
                <a:spcPts val="0"/>
              </a:spcAft>
              <a:buFont typeface="Wingdings 2"/>
              <a:buChar char=""/>
              <a:defRPr/>
            </a:pPr>
            <a:endParaRPr lang="en-US" dirty="0" smtClean="0"/>
          </a:p>
          <a:p>
            <a:pPr marL="274320" indent="-274320" fontAlgn="auto">
              <a:spcAft>
                <a:spcPts val="0"/>
              </a:spcAft>
              <a:buClr>
                <a:schemeClr val="accent3"/>
              </a:buClr>
              <a:buFont typeface="Wingdings 2"/>
              <a:buChar char=""/>
              <a:defRPr/>
            </a:pPr>
            <a:r>
              <a:rPr lang="en-US" dirty="0" smtClean="0"/>
              <a:t>The National Institute for Occupational Safety and Health (NIOSH)</a:t>
            </a:r>
          </a:p>
          <a:p>
            <a:pPr marL="640080" lvl="1" indent="-246888" fontAlgn="auto">
              <a:spcAft>
                <a:spcPts val="0"/>
              </a:spcAft>
              <a:buFont typeface="Wingdings 2"/>
              <a:buChar char=""/>
              <a:defRPr/>
            </a:pPr>
            <a:r>
              <a:rPr lang="en-US" dirty="0" smtClean="0">
                <a:hlinkClick r:id="rId7"/>
              </a:rPr>
              <a:t>http://www.cdc.gov/niosh</a:t>
            </a:r>
            <a:endParaRPr lang="en-US" dirty="0" smtClean="0"/>
          </a:p>
          <a:p>
            <a:pPr marL="640080" lvl="1" indent="-246888" fontAlgn="auto">
              <a:spcAft>
                <a:spcPts val="0"/>
              </a:spcAft>
              <a:buFont typeface="Wingdings 2"/>
              <a:buChar char=""/>
              <a:defRPr/>
            </a:pPr>
            <a:endParaRPr lang="en-US" dirty="0" smtClean="0"/>
          </a:p>
          <a:p>
            <a:pPr marL="274320" indent="-274320" fontAlgn="auto">
              <a:spcAft>
                <a:spcPts val="0"/>
              </a:spcAft>
              <a:buClr>
                <a:schemeClr val="accent3"/>
              </a:buClr>
              <a:buFont typeface="Wingdings 2"/>
              <a:buChar char=""/>
              <a:defRPr/>
            </a:pPr>
            <a:endParaRPr lang="en-US" dirty="0"/>
          </a:p>
        </p:txBody>
      </p:sp>
      <p:sp>
        <p:nvSpPr>
          <p:cNvPr id="8" name="Footer Placeholder 7"/>
          <p:cNvSpPr>
            <a:spLocks noGrp="1"/>
          </p:cNvSpPr>
          <p:nvPr>
            <p:ph type="ftr" sz="quarter" idx="11"/>
          </p:nvPr>
        </p:nvSpPr>
        <p:spPr/>
        <p:txBody>
          <a:bodyPr/>
          <a:lstStyle/>
          <a:p>
            <a:pPr>
              <a:defRPr/>
            </a:pPr>
            <a:r>
              <a:rPr lang="en-US"/>
              <a:t>Ohio SHRM©</a:t>
            </a:r>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dirty="0" smtClean="0"/>
              <a:t>How do I keep from being sued?</a:t>
            </a:r>
          </a:p>
        </p:txBody>
      </p:sp>
      <p:sp>
        <p:nvSpPr>
          <p:cNvPr id="3" name="Text Placeholder 2"/>
          <p:cNvSpPr>
            <a:spLocks noGrp="1"/>
          </p:cNvSpPr>
          <p:nvPr>
            <p:ph type="body" idx="1"/>
          </p:nvPr>
        </p:nvSpPr>
        <p:spPr>
          <a:xfrm>
            <a:off x="152400" y="1600200"/>
            <a:ext cx="8686800" cy="5105400"/>
          </a:xfrm>
        </p:spPr>
        <p:txBody>
          <a:bodyPr>
            <a:normAutofit fontScale="70000" lnSpcReduction="20000"/>
          </a:bodyPr>
          <a:lstStyle/>
          <a:p>
            <a:pPr marL="274320" indent="-274320" fontAlgn="auto">
              <a:spcAft>
                <a:spcPts val="0"/>
              </a:spcAft>
              <a:buClr>
                <a:schemeClr val="accent3"/>
              </a:buClr>
              <a:buFont typeface="Wingdings 2"/>
              <a:buChar char=""/>
              <a:defRPr/>
            </a:pPr>
            <a:r>
              <a:rPr lang="en-US" dirty="0" smtClean="0"/>
              <a:t>Performance Appraisal </a:t>
            </a:r>
            <a:endParaRPr lang="en-US" sz="2800" dirty="0" smtClean="0"/>
          </a:p>
          <a:p>
            <a:pPr marL="640080" lvl="1" indent="-246888" fontAlgn="auto">
              <a:spcAft>
                <a:spcPts val="0"/>
              </a:spcAft>
              <a:buFont typeface="Wingdings 2"/>
              <a:buChar char=""/>
              <a:defRPr/>
            </a:pPr>
            <a:r>
              <a:rPr lang="en-US" dirty="0" smtClean="0"/>
              <a:t>Objectives </a:t>
            </a:r>
          </a:p>
          <a:p>
            <a:pPr marL="640080" lvl="1" indent="-246888" fontAlgn="auto">
              <a:spcAft>
                <a:spcPts val="0"/>
              </a:spcAft>
              <a:buFont typeface="Wingdings 2"/>
              <a:buChar char=""/>
              <a:defRPr/>
            </a:pPr>
            <a:r>
              <a:rPr lang="en-US" dirty="0" smtClean="0"/>
              <a:t>Delivering Feedback</a:t>
            </a:r>
          </a:p>
          <a:p>
            <a:pPr lvl="2" indent="-246888" fontAlgn="auto">
              <a:spcAft>
                <a:spcPts val="0"/>
              </a:spcAft>
              <a:buFont typeface="Wingdings 2"/>
              <a:buChar char=""/>
              <a:defRPr/>
            </a:pPr>
            <a:r>
              <a:rPr lang="en-US" dirty="0" smtClean="0"/>
              <a:t>Positive</a:t>
            </a:r>
          </a:p>
          <a:p>
            <a:pPr lvl="2" indent="-246888" fontAlgn="auto">
              <a:spcAft>
                <a:spcPts val="0"/>
              </a:spcAft>
              <a:buFont typeface="Wingdings 2"/>
              <a:buChar char=""/>
              <a:defRPr/>
            </a:pPr>
            <a:r>
              <a:rPr lang="en-US" dirty="0" smtClean="0"/>
              <a:t>Constructive</a:t>
            </a:r>
          </a:p>
          <a:p>
            <a:pPr marL="640080" lvl="1" indent="-246888" fontAlgn="auto">
              <a:spcAft>
                <a:spcPts val="0"/>
              </a:spcAft>
              <a:buFont typeface="Wingdings 2"/>
              <a:buChar char=""/>
              <a:defRPr/>
            </a:pPr>
            <a:r>
              <a:rPr lang="en-US" dirty="0" smtClean="0"/>
              <a:t>Rating methods </a:t>
            </a:r>
          </a:p>
          <a:p>
            <a:pPr lvl="2" indent="-246888" fontAlgn="auto">
              <a:spcAft>
                <a:spcPts val="0"/>
              </a:spcAft>
              <a:buClr>
                <a:srgbClr val="3AD204"/>
              </a:buClr>
              <a:buFont typeface="Wingdings 2"/>
              <a:buChar char=""/>
              <a:defRPr/>
            </a:pPr>
            <a:r>
              <a:rPr lang="en-US" dirty="0" smtClean="0"/>
              <a:t>Global ratings: A one-dimensional rating that uses a rater's overall estimate of performance without distinguishing between critical job dimensions (poor, fair, good, excellent). </a:t>
            </a:r>
          </a:p>
          <a:p>
            <a:pPr lvl="2" indent="-246888" fontAlgn="auto">
              <a:spcAft>
                <a:spcPts val="0"/>
              </a:spcAft>
              <a:buClr>
                <a:srgbClr val="3AD204"/>
              </a:buClr>
              <a:buFont typeface="Wingdings 2"/>
              <a:buChar char=""/>
              <a:defRPr/>
            </a:pPr>
            <a:r>
              <a:rPr lang="en-US" dirty="0" smtClean="0"/>
              <a:t>Trait-based scales: A multidimensional (or graphic) approach used to measure performance. Some commonly used traits are: loyalty, dependability, cooperation, initiative, and self-confidence. </a:t>
            </a:r>
          </a:p>
          <a:p>
            <a:pPr lvl="2" indent="-246888" fontAlgn="auto">
              <a:spcAft>
                <a:spcPts val="0"/>
              </a:spcAft>
              <a:buClr>
                <a:srgbClr val="3AD204"/>
              </a:buClr>
              <a:buFont typeface="Wingdings 2"/>
              <a:buChar char=""/>
              <a:defRPr/>
            </a:pPr>
            <a:r>
              <a:rPr lang="en-US" dirty="0" smtClean="0"/>
              <a:t>Effectiveness-based systems: A system based on "objective" results, representing the measurement of an employee's contribution, not an employee's activities or behaviors. Management by Objectives (MBO) is a popular example of this kind of performance appraisal format. </a:t>
            </a:r>
          </a:p>
          <a:p>
            <a:pPr marL="640080" lvl="1" indent="-246888" fontAlgn="auto">
              <a:spcAft>
                <a:spcPts val="0"/>
              </a:spcAft>
              <a:buFont typeface="Wingdings 2"/>
              <a:buChar char=""/>
              <a:defRPr/>
            </a:pPr>
            <a:r>
              <a:rPr lang="en-US" dirty="0" smtClean="0"/>
              <a:t>Common Errors</a:t>
            </a:r>
          </a:p>
          <a:p>
            <a:pPr marL="274320" indent="-274320" fontAlgn="auto">
              <a:spcAft>
                <a:spcPts val="0"/>
              </a:spcAft>
              <a:buClr>
                <a:schemeClr val="accent3"/>
              </a:buClr>
              <a:buFont typeface="Wingdings 2"/>
              <a:buChar char=""/>
              <a:defRPr/>
            </a:pPr>
            <a:endParaRPr lang="en-US" dirty="0" smtClean="0"/>
          </a:p>
          <a:p>
            <a:pPr marL="274320" indent="-274320" fontAlgn="auto">
              <a:spcAft>
                <a:spcPts val="0"/>
              </a:spcAft>
              <a:buClr>
                <a:schemeClr val="accent3"/>
              </a:buClr>
              <a:buFont typeface="Wingdings 2"/>
              <a:buChar char=""/>
              <a:defRPr/>
            </a:pPr>
            <a:r>
              <a:rPr lang="en-US" dirty="0" smtClean="0"/>
              <a:t>Peer Review Process</a:t>
            </a:r>
          </a:p>
          <a:p>
            <a:pPr marL="274320" indent="-274320" fontAlgn="auto">
              <a:spcAft>
                <a:spcPts val="0"/>
              </a:spcAft>
              <a:buClr>
                <a:schemeClr val="accent3"/>
              </a:buClr>
              <a:buFont typeface="Wingdings 2"/>
              <a:buChar char=""/>
              <a:defRPr/>
            </a:pPr>
            <a:endParaRPr lang="en-US" dirty="0" smtClean="0"/>
          </a:p>
          <a:p>
            <a:pPr marL="274320" indent="-274320" fontAlgn="auto">
              <a:spcAft>
                <a:spcPts val="0"/>
              </a:spcAft>
              <a:buClr>
                <a:schemeClr val="accent3"/>
              </a:buClr>
              <a:buFont typeface="Wingdings 2"/>
              <a:buChar char=""/>
              <a:defRPr/>
            </a:pPr>
            <a:r>
              <a:rPr lang="en-US" dirty="0" smtClean="0"/>
              <a:t>Reward &amp; Recognition</a:t>
            </a:r>
          </a:p>
          <a:p>
            <a:pPr marL="274320" indent="-274320" fontAlgn="auto">
              <a:spcAft>
                <a:spcPts val="0"/>
              </a:spcAft>
              <a:buClr>
                <a:schemeClr val="accent3"/>
              </a:buClr>
              <a:buFont typeface="Wingdings 2"/>
              <a:buChar char=""/>
              <a:defRPr/>
            </a:pPr>
            <a:endParaRPr lang="en-US" dirty="0"/>
          </a:p>
        </p:txBody>
      </p:sp>
      <p:sp>
        <p:nvSpPr>
          <p:cNvPr id="5" name="Footer Placeholder 4"/>
          <p:cNvSpPr>
            <a:spLocks noGrp="1"/>
          </p:cNvSpPr>
          <p:nvPr>
            <p:ph type="ftr" sz="quarter" idx="11"/>
          </p:nvPr>
        </p:nvSpPr>
        <p:spPr/>
        <p:txBody>
          <a:bodyPr/>
          <a:lstStyle/>
          <a:p>
            <a:pPr>
              <a:defRPr/>
            </a:pPr>
            <a:r>
              <a:rPr lang="en-US" dirty="0"/>
              <a:t>Ohio SHRM©</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dirty="0" smtClean="0"/>
              <a:t>How do I keep from being sued?</a:t>
            </a:r>
          </a:p>
        </p:txBody>
      </p:sp>
      <p:sp>
        <p:nvSpPr>
          <p:cNvPr id="5" name="Footer Placeholder 4"/>
          <p:cNvSpPr>
            <a:spLocks noGrp="1"/>
          </p:cNvSpPr>
          <p:nvPr>
            <p:ph type="ftr" sz="quarter" idx="11"/>
          </p:nvPr>
        </p:nvSpPr>
        <p:spPr/>
        <p:txBody>
          <a:bodyPr/>
          <a:lstStyle/>
          <a:p>
            <a:pPr>
              <a:defRPr/>
            </a:pPr>
            <a:r>
              <a:rPr lang="en-US" dirty="0"/>
              <a:t>Ohio SHRM©</a:t>
            </a:r>
          </a:p>
        </p:txBody>
      </p:sp>
      <p:sp>
        <p:nvSpPr>
          <p:cNvPr id="49156" name="Text Placeholder 2"/>
          <p:cNvSpPr txBox="1">
            <a:spLocks/>
          </p:cNvSpPr>
          <p:nvPr/>
        </p:nvSpPr>
        <p:spPr bwMode="auto">
          <a:xfrm>
            <a:off x="533400" y="1905000"/>
            <a:ext cx="7772400" cy="4525963"/>
          </a:xfrm>
          <a:prstGeom prst="rect">
            <a:avLst/>
          </a:prstGeom>
          <a:noFill/>
          <a:ln w="9525">
            <a:noFill/>
            <a:miter lim="800000"/>
            <a:headEnd/>
            <a:tailEnd/>
          </a:ln>
        </p:spPr>
        <p:txBody>
          <a:bodyPr/>
          <a:lstStyle/>
          <a:p>
            <a:pPr marL="342900" indent="-342900">
              <a:spcBef>
                <a:spcPct val="20000"/>
              </a:spcBef>
              <a:buClr>
                <a:srgbClr val="3AD204"/>
              </a:buClr>
              <a:buFont typeface="Arial" pitchFamily="34" charset="0"/>
              <a:buChar char="•"/>
            </a:pPr>
            <a:r>
              <a:rPr lang="en-US" sz="2800">
                <a:latin typeface="Constantia" pitchFamily="18" charset="0"/>
              </a:rPr>
              <a:t>Disciplinary Problems</a:t>
            </a:r>
          </a:p>
          <a:p>
            <a:pPr marL="342900" indent="-342900">
              <a:spcBef>
                <a:spcPct val="20000"/>
              </a:spcBef>
              <a:buClr>
                <a:srgbClr val="3AD204"/>
              </a:buClr>
              <a:buFont typeface="Arial" pitchFamily="34" charset="0"/>
              <a:buChar char="•"/>
            </a:pPr>
            <a:endParaRPr lang="en-US" sz="2800">
              <a:latin typeface="Constantia" pitchFamily="18" charset="0"/>
            </a:endParaRPr>
          </a:p>
          <a:p>
            <a:pPr marL="342900" indent="-342900">
              <a:spcBef>
                <a:spcPct val="20000"/>
              </a:spcBef>
              <a:buClr>
                <a:srgbClr val="3AD204"/>
              </a:buClr>
              <a:buFont typeface="Arial" pitchFamily="34" charset="0"/>
              <a:buChar char="•"/>
            </a:pPr>
            <a:r>
              <a:rPr lang="en-US" sz="2800">
                <a:latin typeface="Constantia" pitchFamily="18" charset="0"/>
              </a:rPr>
              <a:t>Disciplinary Action </a:t>
            </a:r>
          </a:p>
          <a:p>
            <a:pPr marL="342900" indent="-342900">
              <a:spcBef>
                <a:spcPct val="20000"/>
              </a:spcBef>
              <a:buClr>
                <a:srgbClr val="3AD204"/>
              </a:buClr>
              <a:buFont typeface="Arial" pitchFamily="34" charset="0"/>
              <a:buChar char="•"/>
            </a:pPr>
            <a:endParaRPr lang="en-US" sz="2800">
              <a:latin typeface="Constantia" pitchFamily="18" charset="0"/>
            </a:endParaRPr>
          </a:p>
          <a:p>
            <a:pPr marL="342900" indent="-342900">
              <a:spcBef>
                <a:spcPct val="20000"/>
              </a:spcBef>
              <a:buClr>
                <a:srgbClr val="3AD204"/>
              </a:buClr>
              <a:buFont typeface="Arial" pitchFamily="34" charset="0"/>
              <a:buChar char="•"/>
            </a:pPr>
            <a:r>
              <a:rPr lang="en-US" sz="2800">
                <a:latin typeface="Constantia" pitchFamily="18" charset="0"/>
              </a:rPr>
              <a:t>Progressive Discipline &amp; Documentation</a:t>
            </a:r>
          </a:p>
          <a:p>
            <a:pPr marL="342900" indent="-342900">
              <a:spcBef>
                <a:spcPct val="20000"/>
              </a:spcBef>
              <a:buClr>
                <a:srgbClr val="3AD204"/>
              </a:buClr>
              <a:buFont typeface="Arial" pitchFamily="34" charset="0"/>
              <a:buChar char="•"/>
            </a:pPr>
            <a:endParaRPr lang="en-US" sz="2800">
              <a:latin typeface="Constantia" pitchFamily="18" charset="0"/>
            </a:endParaRPr>
          </a:p>
          <a:p>
            <a:pPr marL="342900" indent="-342900">
              <a:spcBef>
                <a:spcPct val="20000"/>
              </a:spcBef>
              <a:buClr>
                <a:srgbClr val="3AD204"/>
              </a:buClr>
              <a:buFont typeface="Arial" pitchFamily="34" charset="0"/>
              <a:buChar char="•"/>
            </a:pPr>
            <a:r>
              <a:rPr lang="en-US" sz="2800">
                <a:latin typeface="Constantia" pitchFamily="18" charset="0"/>
              </a:rPr>
              <a:t>Termination Process &amp; Pitfalls</a:t>
            </a:r>
          </a:p>
          <a:p>
            <a:pPr marL="342900" indent="-342900">
              <a:spcBef>
                <a:spcPct val="20000"/>
              </a:spcBef>
              <a:buClr>
                <a:srgbClr val="3AD204"/>
              </a:buClr>
              <a:buFont typeface="Arial" pitchFamily="34" charset="0"/>
              <a:buChar char="•"/>
            </a:pPr>
            <a:endParaRPr lang="en-US" sz="2800">
              <a:latin typeface="Constantia" pitchFamily="18" charset="0"/>
            </a:endParaRPr>
          </a:p>
          <a:p>
            <a:pPr marL="342900" indent="-342900">
              <a:spcBef>
                <a:spcPct val="20000"/>
              </a:spcBef>
              <a:buClr>
                <a:srgbClr val="3AD204"/>
              </a:buClr>
              <a:buFont typeface="Arial" pitchFamily="34" charset="0"/>
              <a:buChar char="•"/>
            </a:pPr>
            <a:endParaRPr lang="en-US" sz="2800">
              <a:latin typeface="Constantia" pitchFamily="18" charset="0"/>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dirty="0" smtClean="0"/>
              <a:t>How do I keep from being sued?</a:t>
            </a:r>
          </a:p>
        </p:txBody>
      </p:sp>
      <p:sp>
        <p:nvSpPr>
          <p:cNvPr id="3" name="Text Placeholder 2"/>
          <p:cNvSpPr>
            <a:spLocks noGrp="1"/>
          </p:cNvSpPr>
          <p:nvPr>
            <p:ph type="body" idx="1"/>
          </p:nvPr>
        </p:nvSpPr>
        <p:spPr>
          <a:xfrm>
            <a:off x="457200" y="1676400"/>
            <a:ext cx="8229600" cy="4648200"/>
          </a:xfrm>
        </p:spPr>
        <p:txBody>
          <a:bodyPr>
            <a:normAutofit lnSpcReduction="10000"/>
          </a:bodyPr>
          <a:lstStyle/>
          <a:p>
            <a:pPr marL="274320" indent="-274320" fontAlgn="auto">
              <a:spcAft>
                <a:spcPts val="0"/>
              </a:spcAft>
              <a:buClr>
                <a:schemeClr val="accent3"/>
              </a:buClr>
              <a:buFont typeface="Wingdings 2"/>
              <a:buNone/>
              <a:defRPr/>
            </a:pPr>
            <a:r>
              <a:rPr lang="en-US" b="1" dirty="0" smtClean="0"/>
              <a:t>Employment at Will:</a:t>
            </a:r>
          </a:p>
          <a:p>
            <a:pPr marL="274320" indent="-274320" fontAlgn="auto">
              <a:spcAft>
                <a:spcPts val="0"/>
              </a:spcAft>
              <a:buClr>
                <a:schemeClr val="accent3"/>
              </a:buClr>
              <a:buFont typeface="Wingdings 2"/>
              <a:buChar char=""/>
              <a:defRPr/>
            </a:pPr>
            <a:r>
              <a:rPr lang="en-US" dirty="0" smtClean="0"/>
              <a:t>Both employee and employer are free to leave employment relationship at any time &amp; for any reason</a:t>
            </a:r>
          </a:p>
          <a:p>
            <a:pPr marL="640080" lvl="1" indent="-246888" fontAlgn="auto">
              <a:spcAft>
                <a:spcPts val="0"/>
              </a:spcAft>
              <a:buFont typeface="Wingdings 2"/>
              <a:buChar char=""/>
              <a:defRPr/>
            </a:pPr>
            <a:r>
              <a:rPr lang="en-US" dirty="0" smtClean="0"/>
              <a:t>Good </a:t>
            </a:r>
          </a:p>
          <a:p>
            <a:pPr marL="640080" lvl="1" indent="-246888" fontAlgn="auto">
              <a:spcAft>
                <a:spcPts val="0"/>
              </a:spcAft>
              <a:buFont typeface="Wingdings 2"/>
              <a:buChar char=""/>
              <a:defRPr/>
            </a:pPr>
            <a:r>
              <a:rPr lang="en-US" dirty="0" smtClean="0"/>
              <a:t>Bad </a:t>
            </a:r>
          </a:p>
          <a:p>
            <a:pPr marL="640080" lvl="1" indent="-246888" fontAlgn="auto">
              <a:spcAft>
                <a:spcPts val="0"/>
              </a:spcAft>
              <a:buFont typeface="Wingdings 2"/>
              <a:buChar char=""/>
              <a:defRPr/>
            </a:pPr>
            <a:r>
              <a:rPr lang="en-US" dirty="0" smtClean="0"/>
              <a:t>No reason</a:t>
            </a:r>
          </a:p>
          <a:p>
            <a:pPr marL="640080" lvl="1" indent="-246888" fontAlgn="auto">
              <a:spcAft>
                <a:spcPts val="0"/>
              </a:spcAft>
              <a:buFont typeface="Wingdings 2"/>
              <a:buChar char=""/>
              <a:defRPr/>
            </a:pPr>
            <a:r>
              <a:rPr lang="en-US" dirty="0" smtClean="0"/>
              <a:t>Note: can not terminate employee for an illegal reason</a:t>
            </a:r>
          </a:p>
          <a:p>
            <a:pPr marL="274320" indent="-274320" fontAlgn="auto">
              <a:spcAft>
                <a:spcPts val="0"/>
              </a:spcAft>
              <a:buClr>
                <a:schemeClr val="accent3"/>
              </a:buClr>
              <a:buFont typeface="Wingdings 2"/>
              <a:buChar char=""/>
              <a:defRPr/>
            </a:pPr>
            <a:endParaRPr lang="en-US" dirty="0" smtClean="0"/>
          </a:p>
          <a:p>
            <a:pPr marL="274320" indent="-274320" fontAlgn="auto">
              <a:spcAft>
                <a:spcPts val="0"/>
              </a:spcAft>
              <a:buClr>
                <a:schemeClr val="accent3"/>
              </a:buClr>
              <a:buFont typeface="Wingdings 2"/>
              <a:buChar char=""/>
              <a:defRPr/>
            </a:pPr>
            <a:r>
              <a:rPr lang="en-US" dirty="0" smtClean="0"/>
              <a:t>Link to ODU project</a:t>
            </a:r>
          </a:p>
          <a:p>
            <a:pPr marL="274320" indent="-274320" fontAlgn="auto">
              <a:spcAft>
                <a:spcPts val="0"/>
              </a:spcAft>
              <a:buClr>
                <a:schemeClr val="accent3"/>
              </a:buClr>
              <a:buFont typeface="Wingdings 2"/>
              <a:buChar char=""/>
              <a:defRPr/>
            </a:pPr>
            <a:endParaRPr lang="en-US" dirty="0" smtClean="0"/>
          </a:p>
          <a:p>
            <a:pPr marL="274320" indent="-274320" fontAlgn="auto">
              <a:spcAft>
                <a:spcPts val="0"/>
              </a:spcAft>
              <a:buClr>
                <a:schemeClr val="accent3"/>
              </a:buClr>
              <a:buFont typeface="Wingdings 2"/>
              <a:buChar char=""/>
              <a:defRPr/>
            </a:pPr>
            <a:r>
              <a:rPr lang="en-US" dirty="0" smtClean="0"/>
              <a:t>USERRA exception to Employment At Will</a:t>
            </a:r>
            <a:endParaRPr lang="en-US" dirty="0"/>
          </a:p>
        </p:txBody>
      </p:sp>
      <p:sp>
        <p:nvSpPr>
          <p:cNvPr id="5" name="Footer Placeholder 4"/>
          <p:cNvSpPr>
            <a:spLocks noGrp="1"/>
          </p:cNvSpPr>
          <p:nvPr>
            <p:ph type="ftr" sz="quarter" idx="11"/>
          </p:nvPr>
        </p:nvSpPr>
        <p:spPr/>
        <p:txBody>
          <a:bodyPr/>
          <a:lstStyle/>
          <a:p>
            <a:pPr>
              <a:defRPr/>
            </a:pPr>
            <a:r>
              <a:rPr lang="en-US"/>
              <a:t>Ohio SHRM©</a:t>
            </a:r>
            <a:endParaRPr lang="en-U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dirty="0" smtClean="0"/>
              <a:t>Conducting Balanced Investigations</a:t>
            </a:r>
          </a:p>
        </p:txBody>
      </p:sp>
      <p:sp>
        <p:nvSpPr>
          <p:cNvPr id="5" name="Footer Placeholder 4"/>
          <p:cNvSpPr>
            <a:spLocks noGrp="1"/>
          </p:cNvSpPr>
          <p:nvPr>
            <p:ph type="ftr" sz="quarter" idx="11"/>
          </p:nvPr>
        </p:nvSpPr>
        <p:spPr/>
        <p:txBody>
          <a:bodyPr/>
          <a:lstStyle/>
          <a:p>
            <a:pPr>
              <a:defRPr/>
            </a:pPr>
            <a:r>
              <a:rPr lang="en-US"/>
              <a:t>Ohio SHRM©</a:t>
            </a:r>
            <a:endParaRPr lang="en-US" dirty="0"/>
          </a:p>
        </p:txBody>
      </p:sp>
      <p:graphicFrame>
        <p:nvGraphicFramePr>
          <p:cNvPr id="7" name="Diagram 6"/>
          <p:cNvGraphicFramePr/>
          <p:nvPr/>
        </p:nvGraphicFramePr>
        <p:xfrm>
          <a:off x="304800" y="1397000"/>
          <a:ext cx="8610600" cy="5461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dirty="0" smtClean="0"/>
              <a:t>Conducting Balanced Investigations</a:t>
            </a:r>
          </a:p>
        </p:txBody>
      </p:sp>
      <p:sp>
        <p:nvSpPr>
          <p:cNvPr id="5" name="Footer Placeholder 4"/>
          <p:cNvSpPr>
            <a:spLocks noGrp="1"/>
          </p:cNvSpPr>
          <p:nvPr>
            <p:ph type="ftr" sz="quarter" idx="11"/>
          </p:nvPr>
        </p:nvSpPr>
        <p:spPr/>
        <p:txBody>
          <a:bodyPr/>
          <a:lstStyle/>
          <a:p>
            <a:pPr>
              <a:defRPr/>
            </a:pPr>
            <a:r>
              <a:rPr lang="en-US"/>
              <a:t>Ohio SHRM©</a:t>
            </a:r>
            <a:endParaRPr lang="en-US" dirty="0"/>
          </a:p>
        </p:txBody>
      </p:sp>
      <p:graphicFrame>
        <p:nvGraphicFramePr>
          <p:cNvPr id="7" name="Diagram 6"/>
          <p:cNvGraphicFramePr/>
          <p:nvPr/>
        </p:nvGraphicFramePr>
        <p:xfrm>
          <a:off x="304800" y="1549400"/>
          <a:ext cx="5257800" cy="1574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2229" name="TextBox 5"/>
          <p:cNvSpPr txBox="1">
            <a:spLocks noChangeArrowheads="1"/>
          </p:cNvSpPr>
          <p:nvPr/>
        </p:nvSpPr>
        <p:spPr bwMode="auto">
          <a:xfrm>
            <a:off x="609600" y="3276600"/>
            <a:ext cx="8229600" cy="1016000"/>
          </a:xfrm>
          <a:prstGeom prst="rect">
            <a:avLst/>
          </a:prstGeom>
          <a:noFill/>
          <a:ln w="9525">
            <a:noFill/>
            <a:miter lim="800000"/>
            <a:headEnd/>
            <a:tailEnd/>
          </a:ln>
        </p:spPr>
        <p:txBody>
          <a:bodyPr>
            <a:spAutoFit/>
          </a:bodyPr>
          <a:lstStyle/>
          <a:p>
            <a:pPr>
              <a:buClr>
                <a:srgbClr val="33CC33"/>
              </a:buClr>
              <a:buSzPct val="111000"/>
              <a:buFont typeface="Arial" pitchFamily="34" charset="0"/>
              <a:buChar char="•"/>
            </a:pPr>
            <a:r>
              <a:rPr lang="en-US" sz="2000">
                <a:latin typeface="Calibri" pitchFamily="34" charset="0"/>
              </a:rPr>
              <a:t>Which Company policies &amp; procedures apply to this situation?</a:t>
            </a:r>
          </a:p>
          <a:p>
            <a:pPr>
              <a:buClr>
                <a:srgbClr val="33CC33"/>
              </a:buClr>
              <a:buSzPct val="111000"/>
              <a:buFont typeface="Arial" pitchFamily="34" charset="0"/>
              <a:buChar char="•"/>
            </a:pPr>
            <a:endParaRPr lang="en-US" sz="2000">
              <a:latin typeface="Calibri" pitchFamily="34" charset="0"/>
            </a:endParaRPr>
          </a:p>
          <a:p>
            <a:pPr>
              <a:buClr>
                <a:srgbClr val="33CC33"/>
              </a:buClr>
              <a:buSzPct val="111000"/>
              <a:buFont typeface="Arial" pitchFamily="34" charset="0"/>
              <a:buChar char="•"/>
            </a:pPr>
            <a:r>
              <a:rPr lang="en-US" sz="2000">
                <a:latin typeface="Calibri" pitchFamily="34" charset="0"/>
              </a:rPr>
              <a:t>Does situation impact organization’s mission and/or vision?</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dirty="0" smtClean="0"/>
              <a:t>Conducting Balanced Investigations </a:t>
            </a:r>
          </a:p>
        </p:txBody>
      </p:sp>
      <p:sp>
        <p:nvSpPr>
          <p:cNvPr id="5" name="Footer Placeholder 4"/>
          <p:cNvSpPr>
            <a:spLocks noGrp="1"/>
          </p:cNvSpPr>
          <p:nvPr>
            <p:ph type="ftr" sz="quarter" idx="11"/>
          </p:nvPr>
        </p:nvSpPr>
        <p:spPr/>
        <p:txBody>
          <a:bodyPr/>
          <a:lstStyle/>
          <a:p>
            <a:pPr>
              <a:defRPr/>
            </a:pPr>
            <a:r>
              <a:rPr lang="en-US"/>
              <a:t>Ohio SHRM©</a:t>
            </a:r>
            <a:endParaRPr lang="en-US" dirty="0"/>
          </a:p>
        </p:txBody>
      </p:sp>
      <p:graphicFrame>
        <p:nvGraphicFramePr>
          <p:cNvPr id="6" name="Diagram 5"/>
          <p:cNvGraphicFramePr/>
          <p:nvPr/>
        </p:nvGraphicFramePr>
        <p:xfrm>
          <a:off x="304800" y="1549400"/>
          <a:ext cx="5257800" cy="1574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3253" name="TextBox 7"/>
          <p:cNvSpPr txBox="1">
            <a:spLocks noChangeArrowheads="1"/>
          </p:cNvSpPr>
          <p:nvPr/>
        </p:nvSpPr>
        <p:spPr bwMode="auto">
          <a:xfrm>
            <a:off x="1676400" y="3276600"/>
            <a:ext cx="5562600" cy="2246313"/>
          </a:xfrm>
          <a:prstGeom prst="rect">
            <a:avLst/>
          </a:prstGeom>
          <a:noFill/>
          <a:ln w="9525">
            <a:noFill/>
            <a:miter lim="800000"/>
            <a:headEnd/>
            <a:tailEnd/>
          </a:ln>
        </p:spPr>
        <p:txBody>
          <a:bodyPr>
            <a:spAutoFit/>
          </a:bodyPr>
          <a:lstStyle/>
          <a:p>
            <a:pPr>
              <a:buClr>
                <a:srgbClr val="33CC33"/>
              </a:buClr>
              <a:buSzPct val="111000"/>
              <a:buFont typeface="Arial" pitchFamily="34" charset="0"/>
              <a:buChar char="•"/>
            </a:pPr>
            <a:r>
              <a:rPr lang="en-US" sz="2000">
                <a:latin typeface="Calibri" pitchFamily="34" charset="0"/>
              </a:rPr>
              <a:t>What happened?</a:t>
            </a:r>
          </a:p>
          <a:p>
            <a:pPr>
              <a:buClr>
                <a:srgbClr val="33CC33"/>
              </a:buClr>
              <a:buSzPct val="111000"/>
              <a:buFont typeface="Arial" pitchFamily="34" charset="0"/>
              <a:buChar char="•"/>
            </a:pPr>
            <a:endParaRPr lang="en-US" sz="2000">
              <a:latin typeface="Calibri" pitchFamily="34" charset="0"/>
            </a:endParaRPr>
          </a:p>
          <a:p>
            <a:pPr>
              <a:buClr>
                <a:srgbClr val="33CC33"/>
              </a:buClr>
              <a:buSzPct val="111000"/>
              <a:buFont typeface="Arial" pitchFamily="34" charset="0"/>
              <a:buChar char="•"/>
            </a:pPr>
            <a:r>
              <a:rPr lang="en-US" sz="2000">
                <a:latin typeface="Calibri" pitchFamily="34" charset="0"/>
              </a:rPr>
              <a:t>Who was directly involved?</a:t>
            </a:r>
          </a:p>
          <a:p>
            <a:pPr>
              <a:buClr>
                <a:srgbClr val="33CC33"/>
              </a:buClr>
              <a:buSzPct val="111000"/>
              <a:buFont typeface="Arial" pitchFamily="34" charset="0"/>
              <a:buChar char="•"/>
            </a:pPr>
            <a:endParaRPr lang="en-US" sz="2000">
              <a:latin typeface="Calibri" pitchFamily="34" charset="0"/>
            </a:endParaRPr>
          </a:p>
          <a:p>
            <a:pPr>
              <a:buClr>
                <a:srgbClr val="33CC33"/>
              </a:buClr>
              <a:buSzPct val="111000"/>
              <a:buFont typeface="Arial" pitchFamily="34" charset="0"/>
              <a:buChar char="•"/>
            </a:pPr>
            <a:r>
              <a:rPr lang="en-US" sz="2000">
                <a:latin typeface="Calibri" pitchFamily="34" charset="0"/>
              </a:rPr>
              <a:t>Are there witnesses?</a:t>
            </a:r>
          </a:p>
          <a:p>
            <a:pPr>
              <a:buClr>
                <a:srgbClr val="33CC33"/>
              </a:buClr>
              <a:buSzPct val="111000"/>
              <a:buFont typeface="Arial" pitchFamily="34" charset="0"/>
              <a:buChar char="•"/>
            </a:pPr>
            <a:endParaRPr lang="en-US" sz="2000">
              <a:latin typeface="Calibri" pitchFamily="34" charset="0"/>
            </a:endParaRPr>
          </a:p>
          <a:p>
            <a:pPr>
              <a:buClr>
                <a:srgbClr val="33CC33"/>
              </a:buClr>
              <a:buSzPct val="111000"/>
              <a:buFont typeface="Arial" pitchFamily="34" charset="0"/>
              <a:buChar char="•"/>
            </a:pPr>
            <a:r>
              <a:rPr lang="en-US" sz="2000">
                <a:latin typeface="Calibri" pitchFamily="34" charset="0"/>
              </a:rPr>
              <a:t>Is there any documentation?</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dirty="0" smtClean="0"/>
              <a:t>Conducting Balanced Investigations</a:t>
            </a:r>
          </a:p>
        </p:txBody>
      </p:sp>
      <p:sp>
        <p:nvSpPr>
          <p:cNvPr id="5" name="Footer Placeholder 4"/>
          <p:cNvSpPr>
            <a:spLocks noGrp="1"/>
          </p:cNvSpPr>
          <p:nvPr>
            <p:ph type="ftr" sz="quarter" idx="11"/>
          </p:nvPr>
        </p:nvSpPr>
        <p:spPr/>
        <p:txBody>
          <a:bodyPr/>
          <a:lstStyle/>
          <a:p>
            <a:pPr>
              <a:defRPr/>
            </a:pPr>
            <a:r>
              <a:rPr lang="en-US"/>
              <a:t>Ohio SHRM©</a:t>
            </a:r>
            <a:endParaRPr lang="en-US" dirty="0"/>
          </a:p>
        </p:txBody>
      </p:sp>
      <p:graphicFrame>
        <p:nvGraphicFramePr>
          <p:cNvPr id="6" name="Diagram 5"/>
          <p:cNvGraphicFramePr/>
          <p:nvPr/>
        </p:nvGraphicFramePr>
        <p:xfrm>
          <a:off x="304800" y="1549400"/>
          <a:ext cx="5257800" cy="1574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4277" name="TextBox 7"/>
          <p:cNvSpPr txBox="1">
            <a:spLocks noChangeArrowheads="1"/>
          </p:cNvSpPr>
          <p:nvPr/>
        </p:nvSpPr>
        <p:spPr bwMode="auto">
          <a:xfrm>
            <a:off x="3048000" y="3276600"/>
            <a:ext cx="5791200" cy="2862263"/>
          </a:xfrm>
          <a:prstGeom prst="rect">
            <a:avLst/>
          </a:prstGeom>
          <a:noFill/>
          <a:ln w="9525">
            <a:noFill/>
            <a:miter lim="800000"/>
            <a:headEnd/>
            <a:tailEnd/>
          </a:ln>
        </p:spPr>
        <p:txBody>
          <a:bodyPr>
            <a:spAutoFit/>
          </a:bodyPr>
          <a:lstStyle/>
          <a:p>
            <a:pPr>
              <a:buClr>
                <a:srgbClr val="33CC33"/>
              </a:buClr>
              <a:buSzPct val="111000"/>
              <a:buFont typeface="Arial" pitchFamily="34" charset="0"/>
              <a:buChar char="•"/>
            </a:pPr>
            <a:r>
              <a:rPr lang="en-US" sz="2000">
                <a:latin typeface="Calibri" pitchFamily="34" charset="0"/>
              </a:rPr>
              <a:t>Is immediate action needed to attend to a safety issue?</a:t>
            </a:r>
          </a:p>
          <a:p>
            <a:pPr>
              <a:buClr>
                <a:srgbClr val="33CC33"/>
              </a:buClr>
              <a:buSzPct val="111000"/>
              <a:buFont typeface="Arial" pitchFamily="34" charset="0"/>
              <a:buChar char="•"/>
            </a:pPr>
            <a:endParaRPr lang="en-US" sz="2000">
              <a:latin typeface="Calibri" pitchFamily="34" charset="0"/>
            </a:endParaRPr>
          </a:p>
          <a:p>
            <a:pPr>
              <a:buClr>
                <a:srgbClr val="33CC33"/>
              </a:buClr>
              <a:buSzPct val="111000"/>
              <a:buFont typeface="Arial" pitchFamily="34" charset="0"/>
              <a:buChar char="•"/>
            </a:pPr>
            <a:r>
              <a:rPr lang="en-US" sz="2000">
                <a:latin typeface="Calibri" pitchFamily="34" charset="0"/>
              </a:rPr>
              <a:t>Select an investigator.</a:t>
            </a:r>
          </a:p>
          <a:p>
            <a:pPr>
              <a:buClr>
                <a:srgbClr val="33CC33"/>
              </a:buClr>
              <a:buSzPct val="111000"/>
              <a:buFont typeface="Arial" pitchFamily="34" charset="0"/>
              <a:buChar char="•"/>
            </a:pPr>
            <a:endParaRPr lang="en-US" sz="2000">
              <a:latin typeface="Calibri" pitchFamily="34" charset="0"/>
            </a:endParaRPr>
          </a:p>
          <a:p>
            <a:pPr>
              <a:buClr>
                <a:srgbClr val="33CC33"/>
              </a:buClr>
              <a:buSzPct val="111000"/>
              <a:buFont typeface="Arial" pitchFamily="34" charset="0"/>
              <a:buChar char="•"/>
            </a:pPr>
            <a:r>
              <a:rPr lang="en-US" sz="2000">
                <a:latin typeface="Calibri" pitchFamily="34" charset="0"/>
              </a:rPr>
              <a:t>Interview people directly involved along with any witnesses.</a:t>
            </a:r>
          </a:p>
          <a:p>
            <a:pPr>
              <a:buClr>
                <a:srgbClr val="33CC33"/>
              </a:buClr>
              <a:buSzPct val="111000"/>
              <a:buFont typeface="Arial" pitchFamily="34" charset="0"/>
              <a:buChar char="•"/>
            </a:pPr>
            <a:endParaRPr lang="en-US" sz="2000">
              <a:latin typeface="Calibri" pitchFamily="34" charset="0"/>
            </a:endParaRPr>
          </a:p>
          <a:p>
            <a:pPr>
              <a:buClr>
                <a:srgbClr val="33CC33"/>
              </a:buClr>
              <a:buSzPct val="111000"/>
              <a:buFont typeface="Arial" pitchFamily="34" charset="0"/>
              <a:buChar char="•"/>
            </a:pPr>
            <a:r>
              <a:rPr lang="en-US" sz="2000">
                <a:latin typeface="Calibri" pitchFamily="34" charset="0"/>
              </a:rPr>
              <a:t>Keep notes of investigation process.</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dirty="0" smtClean="0"/>
              <a:t>Conducting Balanced Investigations</a:t>
            </a:r>
          </a:p>
        </p:txBody>
      </p:sp>
      <p:sp>
        <p:nvSpPr>
          <p:cNvPr id="5" name="Footer Placeholder 4"/>
          <p:cNvSpPr>
            <a:spLocks noGrp="1"/>
          </p:cNvSpPr>
          <p:nvPr>
            <p:ph type="ftr" sz="quarter" idx="11"/>
          </p:nvPr>
        </p:nvSpPr>
        <p:spPr/>
        <p:txBody>
          <a:bodyPr/>
          <a:lstStyle/>
          <a:p>
            <a:pPr>
              <a:defRPr/>
            </a:pPr>
            <a:r>
              <a:rPr lang="en-US"/>
              <a:t>Ohio SHRM©</a:t>
            </a:r>
            <a:endParaRPr lang="en-US" dirty="0"/>
          </a:p>
        </p:txBody>
      </p:sp>
      <p:graphicFrame>
        <p:nvGraphicFramePr>
          <p:cNvPr id="6" name="Diagram 5"/>
          <p:cNvGraphicFramePr/>
          <p:nvPr/>
        </p:nvGraphicFramePr>
        <p:xfrm>
          <a:off x="228600" y="1549400"/>
          <a:ext cx="5257800" cy="1574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5301" name="TextBox 7"/>
          <p:cNvSpPr txBox="1">
            <a:spLocks noChangeArrowheads="1"/>
          </p:cNvSpPr>
          <p:nvPr/>
        </p:nvSpPr>
        <p:spPr bwMode="auto">
          <a:xfrm>
            <a:off x="4038600" y="3276600"/>
            <a:ext cx="5105400" cy="2862263"/>
          </a:xfrm>
          <a:prstGeom prst="rect">
            <a:avLst/>
          </a:prstGeom>
          <a:noFill/>
          <a:ln w="9525">
            <a:noFill/>
            <a:miter lim="800000"/>
            <a:headEnd/>
            <a:tailEnd/>
          </a:ln>
        </p:spPr>
        <p:txBody>
          <a:bodyPr>
            <a:spAutoFit/>
          </a:bodyPr>
          <a:lstStyle/>
          <a:p>
            <a:pPr>
              <a:buClr>
                <a:srgbClr val="33CC33"/>
              </a:buClr>
              <a:buSzPct val="111000"/>
              <a:buFont typeface="Arial" pitchFamily="34" charset="0"/>
              <a:buChar char="•"/>
            </a:pPr>
            <a:r>
              <a:rPr lang="en-US" sz="2000">
                <a:latin typeface="Calibri" pitchFamily="34" charset="0"/>
              </a:rPr>
              <a:t>Is any corrective action necessary?</a:t>
            </a:r>
          </a:p>
          <a:p>
            <a:pPr>
              <a:buClr>
                <a:srgbClr val="33CC33"/>
              </a:buClr>
              <a:buSzPct val="111000"/>
              <a:buFont typeface="Arial" pitchFamily="34" charset="0"/>
              <a:buChar char="•"/>
            </a:pPr>
            <a:endParaRPr lang="en-US" sz="2000">
              <a:latin typeface="Calibri" pitchFamily="34" charset="0"/>
            </a:endParaRPr>
          </a:p>
          <a:p>
            <a:pPr>
              <a:buClr>
                <a:srgbClr val="33CC33"/>
              </a:buClr>
              <a:buSzPct val="111000"/>
              <a:buFont typeface="Arial" pitchFamily="34" charset="0"/>
              <a:buChar char="•"/>
            </a:pPr>
            <a:r>
              <a:rPr lang="en-US" sz="2000">
                <a:latin typeface="Calibri" pitchFamily="34" charset="0"/>
              </a:rPr>
              <a:t>Inform complainant of results.</a:t>
            </a:r>
          </a:p>
          <a:p>
            <a:pPr>
              <a:buClr>
                <a:srgbClr val="33CC33"/>
              </a:buClr>
              <a:buSzPct val="111000"/>
              <a:buFont typeface="Arial" pitchFamily="34" charset="0"/>
              <a:buChar char="•"/>
            </a:pPr>
            <a:endParaRPr lang="en-US" sz="2000">
              <a:latin typeface="Calibri" pitchFamily="34" charset="0"/>
            </a:endParaRPr>
          </a:p>
          <a:p>
            <a:pPr>
              <a:buClr>
                <a:srgbClr val="33CC33"/>
              </a:buClr>
              <a:buSzPct val="111000"/>
              <a:buFont typeface="Arial" pitchFamily="34" charset="0"/>
              <a:buChar char="•"/>
            </a:pPr>
            <a:r>
              <a:rPr lang="en-US" sz="2000">
                <a:latin typeface="Calibri" pitchFamily="34" charset="0"/>
              </a:rPr>
              <a:t>Document steps taken during investigation.</a:t>
            </a:r>
          </a:p>
          <a:p>
            <a:pPr>
              <a:buClr>
                <a:srgbClr val="33CC33"/>
              </a:buClr>
              <a:buSzPct val="111000"/>
              <a:buFont typeface="Arial" pitchFamily="34" charset="0"/>
              <a:buChar char="•"/>
            </a:pPr>
            <a:endParaRPr lang="en-US" sz="2000">
              <a:latin typeface="Calibri" pitchFamily="34" charset="0"/>
            </a:endParaRPr>
          </a:p>
          <a:p>
            <a:pPr>
              <a:buClr>
                <a:srgbClr val="33CC33"/>
              </a:buClr>
              <a:buSzPct val="111000"/>
              <a:buFont typeface="Arial" pitchFamily="34" charset="0"/>
              <a:buChar char="•"/>
            </a:pPr>
            <a:r>
              <a:rPr lang="en-US" sz="2000">
                <a:latin typeface="Calibri" pitchFamily="34" charset="0"/>
              </a:rPr>
              <a:t>Do results of investigation point to changes in process or policy that need to be changed or updated?</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smtClean="0"/>
              <a:t>HR Roles </a:t>
            </a:r>
          </a:p>
        </p:txBody>
      </p:sp>
      <p:sp>
        <p:nvSpPr>
          <p:cNvPr id="10243" name="Text Placeholder 2"/>
          <p:cNvSpPr>
            <a:spLocks noGrp="1"/>
          </p:cNvSpPr>
          <p:nvPr>
            <p:ph type="body" idx="1"/>
          </p:nvPr>
        </p:nvSpPr>
        <p:spPr>
          <a:xfrm>
            <a:off x="457200" y="1676400"/>
            <a:ext cx="8229600" cy="4800600"/>
          </a:xfrm>
        </p:spPr>
        <p:txBody>
          <a:bodyPr/>
          <a:lstStyle/>
          <a:p>
            <a:r>
              <a:rPr lang="en-US" smtClean="0">
                <a:latin typeface="Calibri" pitchFamily="34" charset="0"/>
              </a:rPr>
              <a:t>Operational</a:t>
            </a:r>
          </a:p>
          <a:p>
            <a:r>
              <a:rPr lang="en-US" smtClean="0">
                <a:latin typeface="Calibri" pitchFamily="34" charset="0"/>
              </a:rPr>
              <a:t>Administrative</a:t>
            </a:r>
          </a:p>
          <a:p>
            <a:r>
              <a:rPr lang="en-US" smtClean="0">
                <a:latin typeface="Calibri" pitchFamily="34" charset="0"/>
              </a:rPr>
              <a:t>Generalist vs. Specialist</a:t>
            </a:r>
          </a:p>
          <a:p>
            <a:r>
              <a:rPr lang="en-US" smtClean="0">
                <a:latin typeface="Calibri" pitchFamily="34" charset="0"/>
              </a:rPr>
              <a:t>Strategic </a:t>
            </a:r>
          </a:p>
          <a:p>
            <a:pPr lvl="1"/>
            <a:r>
              <a:rPr lang="en-US" smtClean="0">
                <a:latin typeface="Calibri" pitchFamily="34" charset="0"/>
              </a:rPr>
              <a:t>HR Strategy </a:t>
            </a:r>
          </a:p>
          <a:p>
            <a:pPr lvl="1"/>
            <a:r>
              <a:rPr lang="en-US" smtClean="0">
                <a:latin typeface="Calibri" pitchFamily="34" charset="0"/>
              </a:rPr>
              <a:t>Business Strategy</a:t>
            </a:r>
          </a:p>
        </p:txBody>
      </p:sp>
      <p:sp>
        <p:nvSpPr>
          <p:cNvPr id="5" name="Footer Placeholder 4"/>
          <p:cNvSpPr>
            <a:spLocks noGrp="1"/>
          </p:cNvSpPr>
          <p:nvPr>
            <p:ph type="ftr" sz="quarter" idx="11"/>
          </p:nvPr>
        </p:nvSpPr>
        <p:spPr/>
        <p:txBody>
          <a:bodyPr/>
          <a:lstStyle/>
          <a:p>
            <a:pPr>
              <a:defRPr/>
            </a:pPr>
            <a:r>
              <a:rPr lang="en-US"/>
              <a:t>Ohio SHRM©</a:t>
            </a:r>
            <a:endParaRPr lang="en-US"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dirty="0" smtClean="0"/>
              <a:t>How do I keep from being sued?</a:t>
            </a:r>
          </a:p>
        </p:txBody>
      </p:sp>
      <p:sp>
        <p:nvSpPr>
          <p:cNvPr id="56323" name="Text Placeholder 2"/>
          <p:cNvSpPr>
            <a:spLocks noGrp="1"/>
          </p:cNvSpPr>
          <p:nvPr>
            <p:ph type="body" idx="1"/>
          </p:nvPr>
        </p:nvSpPr>
        <p:spPr/>
        <p:txBody>
          <a:bodyPr/>
          <a:lstStyle/>
          <a:p>
            <a:pPr>
              <a:buFont typeface="Wingdings 2" pitchFamily="18" charset="2"/>
              <a:buNone/>
            </a:pPr>
            <a:r>
              <a:rPr lang="en-US" smtClean="0">
                <a:latin typeface="Calibri" pitchFamily="34" charset="0"/>
              </a:rPr>
              <a:t>Ensure consistency in words &amp; actions – as much as possible:</a:t>
            </a:r>
          </a:p>
          <a:p>
            <a:r>
              <a:rPr lang="en-US" smtClean="0">
                <a:latin typeface="Calibri" pitchFamily="34" charset="0"/>
              </a:rPr>
              <a:t>If its in your company handbook, then enforce it for all</a:t>
            </a:r>
          </a:p>
          <a:p>
            <a:r>
              <a:rPr lang="en-US" smtClean="0">
                <a:latin typeface="Calibri" pitchFamily="34" charset="0"/>
              </a:rPr>
              <a:t>If enforce a policy in one way for one person, enforce consistently for all</a:t>
            </a:r>
          </a:p>
          <a:p>
            <a:pPr>
              <a:buFont typeface="Wingdings 2" pitchFamily="18" charset="2"/>
              <a:buNone/>
            </a:pPr>
            <a:r>
              <a:rPr lang="en-US" smtClean="0">
                <a:latin typeface="Calibri" pitchFamily="34" charset="0"/>
              </a:rPr>
              <a:t>	</a:t>
            </a:r>
          </a:p>
        </p:txBody>
      </p:sp>
      <p:sp>
        <p:nvSpPr>
          <p:cNvPr id="5" name="Footer Placeholder 4"/>
          <p:cNvSpPr>
            <a:spLocks noGrp="1"/>
          </p:cNvSpPr>
          <p:nvPr>
            <p:ph type="ftr" sz="quarter" idx="11"/>
          </p:nvPr>
        </p:nvSpPr>
        <p:spPr/>
        <p:txBody>
          <a:bodyPr/>
          <a:lstStyle/>
          <a:p>
            <a:pPr>
              <a:defRPr/>
            </a:pPr>
            <a:r>
              <a:rPr lang="en-US"/>
              <a:t>Ohio SHRM©</a:t>
            </a:r>
            <a:endParaRPr lang="en-US"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dirty="0" smtClean="0"/>
              <a:t>How do I keep from being sued?</a:t>
            </a:r>
          </a:p>
        </p:txBody>
      </p:sp>
      <p:sp>
        <p:nvSpPr>
          <p:cNvPr id="5" name="Footer Placeholder 4"/>
          <p:cNvSpPr>
            <a:spLocks noGrp="1"/>
          </p:cNvSpPr>
          <p:nvPr>
            <p:ph type="ftr" sz="quarter" idx="11"/>
          </p:nvPr>
        </p:nvSpPr>
        <p:spPr/>
        <p:txBody>
          <a:bodyPr/>
          <a:lstStyle/>
          <a:p>
            <a:pPr>
              <a:defRPr/>
            </a:pPr>
            <a:r>
              <a:rPr lang="en-US"/>
              <a:t>Ohio SHRM©</a:t>
            </a:r>
            <a:endParaRPr lang="en-US" dirty="0"/>
          </a:p>
        </p:txBody>
      </p:sp>
      <p:graphicFrame>
        <p:nvGraphicFramePr>
          <p:cNvPr id="7" name="Diagram 6"/>
          <p:cNvGraphicFramePr/>
          <p:nvPr/>
        </p:nvGraphicFramePr>
        <p:xfrm>
          <a:off x="0" y="1397000"/>
          <a:ext cx="8991600" cy="5232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295400"/>
          </a:xfrm>
        </p:spPr>
        <p:txBody>
          <a:bodyPr>
            <a:normAutofit fontScale="90000"/>
          </a:bodyPr>
          <a:lstStyle/>
          <a:p>
            <a:pPr fontAlgn="auto">
              <a:spcAft>
                <a:spcPts val="0"/>
              </a:spcAft>
              <a:defRPr/>
            </a:pPr>
            <a:r>
              <a:rPr lang="en-US" dirty="0" smtClean="0"/>
              <a:t>How do I keep from being sued? Legal Resources:</a:t>
            </a:r>
            <a:endParaRPr lang="en-US" dirty="0"/>
          </a:p>
        </p:txBody>
      </p:sp>
      <p:sp>
        <p:nvSpPr>
          <p:cNvPr id="58371" name="Text Placeholder 2"/>
          <p:cNvSpPr>
            <a:spLocks noGrp="1"/>
          </p:cNvSpPr>
          <p:nvPr>
            <p:ph type="body" idx="1"/>
          </p:nvPr>
        </p:nvSpPr>
        <p:spPr>
          <a:xfrm>
            <a:off x="1447800" y="1676400"/>
            <a:ext cx="7467600" cy="4953000"/>
          </a:xfrm>
        </p:spPr>
        <p:txBody>
          <a:bodyPr/>
          <a:lstStyle/>
          <a:p>
            <a:r>
              <a:rPr lang="en-US" sz="2100" smtClean="0"/>
              <a:t>Ohio House of Representatives:</a:t>
            </a:r>
          </a:p>
          <a:p>
            <a:pPr lvl="1">
              <a:buFont typeface="Wingdings 2" pitchFamily="18" charset="2"/>
              <a:buNone/>
            </a:pPr>
            <a:r>
              <a:rPr lang="en-US" sz="2100" smtClean="0">
                <a:hlinkClick r:id="rId3"/>
              </a:rPr>
              <a:t>http://www.house.state.oh.us</a:t>
            </a:r>
            <a:endParaRPr lang="en-US" sz="2100" smtClean="0"/>
          </a:p>
          <a:p>
            <a:pPr lvl="1"/>
            <a:endParaRPr lang="en-US" sz="2100" smtClean="0"/>
          </a:p>
          <a:p>
            <a:r>
              <a:rPr lang="en-US" sz="2100" smtClean="0"/>
              <a:t>Ohio Senate: </a:t>
            </a:r>
            <a:r>
              <a:rPr lang="en-US" sz="2100" smtClean="0">
                <a:hlinkClick r:id="rId4"/>
              </a:rPr>
              <a:t>http://www.ohiosenate.gov</a:t>
            </a:r>
            <a:endParaRPr lang="en-US" sz="2100" smtClean="0"/>
          </a:p>
          <a:p>
            <a:pPr lvl="1"/>
            <a:endParaRPr lang="en-US" sz="2100" smtClean="0"/>
          </a:p>
          <a:p>
            <a:r>
              <a:rPr lang="en-US" sz="2100" smtClean="0"/>
              <a:t>Supreme Court of Ohio &amp; Judicial System:</a:t>
            </a:r>
          </a:p>
          <a:p>
            <a:pPr lvl="1">
              <a:buFont typeface="Wingdings 2" pitchFamily="18" charset="2"/>
              <a:buNone/>
            </a:pPr>
            <a:r>
              <a:rPr lang="en-US" sz="2100" smtClean="0">
                <a:hlinkClick r:id="rId5"/>
              </a:rPr>
              <a:t>http://www.sconet.state.oh.us</a:t>
            </a:r>
            <a:endParaRPr lang="en-US" sz="2100" smtClean="0"/>
          </a:p>
          <a:p>
            <a:pPr lvl="1"/>
            <a:endParaRPr lang="en-US" sz="2100" smtClean="0"/>
          </a:p>
          <a:p>
            <a:r>
              <a:rPr lang="en-US" sz="2100" smtClean="0"/>
              <a:t>U.S. House of Representatives: </a:t>
            </a:r>
            <a:r>
              <a:rPr lang="en-US" sz="2100" smtClean="0">
                <a:hlinkClick r:id="rId6"/>
              </a:rPr>
              <a:t>http://www.house.gov</a:t>
            </a:r>
            <a:endParaRPr lang="en-US" sz="2100" smtClean="0"/>
          </a:p>
          <a:p>
            <a:pPr lvl="1"/>
            <a:endParaRPr lang="en-US" sz="2100" smtClean="0"/>
          </a:p>
          <a:p>
            <a:r>
              <a:rPr lang="en-US" sz="2100" smtClean="0"/>
              <a:t>U.S. Senate: </a:t>
            </a:r>
            <a:r>
              <a:rPr lang="en-US" sz="2100" smtClean="0">
                <a:hlinkClick r:id="rId7"/>
              </a:rPr>
              <a:t>http://www.senate.gov</a:t>
            </a:r>
            <a:endParaRPr lang="en-US" sz="2100" smtClean="0"/>
          </a:p>
          <a:p>
            <a:pPr lvl="1"/>
            <a:endParaRPr lang="en-US" sz="2100" smtClean="0"/>
          </a:p>
          <a:p>
            <a:r>
              <a:rPr lang="en-US" sz="2100" smtClean="0"/>
              <a:t>U.S. Supreme Court: </a:t>
            </a:r>
            <a:r>
              <a:rPr lang="en-US" sz="2100" smtClean="0">
                <a:hlinkClick r:id="rId8"/>
              </a:rPr>
              <a:t>http://www.supremecourtus.gov</a:t>
            </a:r>
            <a:endParaRPr lang="en-US" sz="2100" smtClean="0"/>
          </a:p>
        </p:txBody>
      </p:sp>
      <p:sp>
        <p:nvSpPr>
          <p:cNvPr id="8" name="Footer Placeholder 7"/>
          <p:cNvSpPr>
            <a:spLocks noGrp="1"/>
          </p:cNvSpPr>
          <p:nvPr>
            <p:ph type="ftr" sz="quarter" idx="11"/>
          </p:nvPr>
        </p:nvSpPr>
        <p:spPr>
          <a:xfrm>
            <a:off x="2667000" y="6492875"/>
            <a:ext cx="3352800" cy="365125"/>
          </a:xfrm>
        </p:spPr>
        <p:txBody>
          <a:bodyPr/>
          <a:lstStyle/>
          <a:p>
            <a:pPr>
              <a:defRPr/>
            </a:pPr>
            <a:r>
              <a:rPr lang="en-US" dirty="0"/>
              <a:t>Ohio SHRM©</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p:cNvSpPr>
            <a:spLocks noGrp="1"/>
          </p:cNvSpPr>
          <p:nvPr>
            <p:ph type="title"/>
          </p:nvPr>
        </p:nvSpPr>
        <p:spPr/>
        <p:txBody>
          <a:bodyPr/>
          <a:lstStyle/>
          <a:p>
            <a:r>
              <a:rPr lang="en-US" smtClean="0"/>
              <a:t>How do I fire my employees ?</a:t>
            </a:r>
          </a:p>
        </p:txBody>
      </p:sp>
      <p:sp>
        <p:nvSpPr>
          <p:cNvPr id="59395" name="Text Placeholder 2"/>
          <p:cNvSpPr>
            <a:spLocks noGrp="1"/>
          </p:cNvSpPr>
          <p:nvPr>
            <p:ph type="body" idx="1"/>
          </p:nvPr>
        </p:nvSpPr>
        <p:spPr/>
        <p:txBody>
          <a:bodyPr/>
          <a:lstStyle/>
          <a:p>
            <a:r>
              <a:rPr lang="en-US" smtClean="0"/>
              <a:t>Can I fire my employees ?</a:t>
            </a:r>
          </a:p>
          <a:p>
            <a:endParaRPr lang="en-US" smtClean="0"/>
          </a:p>
          <a:p>
            <a:r>
              <a:rPr lang="en-US" smtClean="0"/>
              <a:t>Remember “Employment at Will” – either the employer or the employee is free to end the employment relationship at any time </a:t>
            </a:r>
          </a:p>
          <a:p>
            <a:pPr lvl="1"/>
            <a:r>
              <a:rPr lang="en-US" smtClean="0"/>
              <a:t>With or without notice</a:t>
            </a:r>
          </a:p>
          <a:p>
            <a:pPr lvl="1"/>
            <a:r>
              <a:rPr lang="en-US" smtClean="0"/>
              <a:t>With or without cause</a:t>
            </a:r>
          </a:p>
        </p:txBody>
      </p:sp>
      <p:sp>
        <p:nvSpPr>
          <p:cNvPr id="4" name="Footer Placeholder 3"/>
          <p:cNvSpPr>
            <a:spLocks noGrp="1"/>
          </p:cNvSpPr>
          <p:nvPr>
            <p:ph type="ftr" sz="quarter" idx="11"/>
          </p:nvPr>
        </p:nvSpPr>
        <p:spPr/>
        <p:txBody>
          <a:bodyPr/>
          <a:lstStyle/>
          <a:p>
            <a:pPr>
              <a:defRPr/>
            </a:pPr>
            <a:r>
              <a:rPr lang="en-US"/>
              <a:t>Ohio SHRM©</a:t>
            </a:r>
            <a:endParaRPr lang="en-US"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1"/>
          <p:cNvSpPr>
            <a:spLocks noGrp="1"/>
          </p:cNvSpPr>
          <p:nvPr>
            <p:ph type="title"/>
          </p:nvPr>
        </p:nvSpPr>
        <p:spPr/>
        <p:txBody>
          <a:bodyPr/>
          <a:lstStyle/>
          <a:p>
            <a:r>
              <a:rPr lang="en-US" smtClean="0"/>
              <a:t>How do I fire my employees ?</a:t>
            </a:r>
          </a:p>
        </p:txBody>
      </p:sp>
      <p:sp>
        <p:nvSpPr>
          <p:cNvPr id="60419" name="Text Placeholder 2"/>
          <p:cNvSpPr>
            <a:spLocks noGrp="1"/>
          </p:cNvSpPr>
          <p:nvPr>
            <p:ph type="body" idx="1"/>
          </p:nvPr>
        </p:nvSpPr>
        <p:spPr/>
        <p:txBody>
          <a:bodyPr/>
          <a:lstStyle/>
          <a:p>
            <a:pPr lvl="1"/>
            <a:endParaRPr lang="en-US" smtClean="0"/>
          </a:p>
          <a:p>
            <a:r>
              <a:rPr lang="en-US" smtClean="0"/>
              <a:t>Your ability to terminate an employee with the least amount of stress depends on how consistently you</a:t>
            </a:r>
          </a:p>
          <a:p>
            <a:pPr lvl="1"/>
            <a:r>
              <a:rPr lang="en-US" smtClean="0"/>
              <a:t>Follow your policies and procedures</a:t>
            </a:r>
          </a:p>
          <a:p>
            <a:pPr lvl="1"/>
            <a:r>
              <a:rPr lang="en-US" smtClean="0"/>
              <a:t>Utilize a Progressive Discipline process</a:t>
            </a:r>
          </a:p>
          <a:p>
            <a:endParaRPr lang="en-US" smtClean="0"/>
          </a:p>
        </p:txBody>
      </p:sp>
      <p:sp>
        <p:nvSpPr>
          <p:cNvPr id="4" name="Footer Placeholder 3"/>
          <p:cNvSpPr>
            <a:spLocks noGrp="1"/>
          </p:cNvSpPr>
          <p:nvPr>
            <p:ph type="ftr" sz="quarter" idx="11"/>
          </p:nvPr>
        </p:nvSpPr>
        <p:spPr/>
        <p:txBody>
          <a:bodyPr/>
          <a:lstStyle/>
          <a:p>
            <a:pPr>
              <a:defRPr/>
            </a:pPr>
            <a:r>
              <a:rPr lang="en-US"/>
              <a:t>Ohio SHRM©</a:t>
            </a:r>
            <a:endParaRPr lang="en-US"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p:nvPr>
        </p:nvSpPr>
        <p:spPr>
          <a:xfrm>
            <a:off x="457200" y="228600"/>
            <a:ext cx="8229600" cy="1143000"/>
          </a:xfrm>
        </p:spPr>
        <p:txBody>
          <a:bodyPr/>
          <a:lstStyle/>
          <a:p>
            <a:r>
              <a:rPr lang="en-US" smtClean="0"/>
              <a:t>How do I fire my employees ?</a:t>
            </a:r>
          </a:p>
        </p:txBody>
      </p:sp>
      <p:sp>
        <p:nvSpPr>
          <p:cNvPr id="4" name="Footer Placeholder 3"/>
          <p:cNvSpPr>
            <a:spLocks noGrp="1"/>
          </p:cNvSpPr>
          <p:nvPr>
            <p:ph type="ftr" sz="quarter" idx="11"/>
          </p:nvPr>
        </p:nvSpPr>
        <p:spPr/>
        <p:txBody>
          <a:bodyPr/>
          <a:lstStyle/>
          <a:p>
            <a:pPr>
              <a:defRPr/>
            </a:pPr>
            <a:r>
              <a:rPr lang="en-US"/>
              <a:t>Ohio SHRM©</a:t>
            </a:r>
            <a:endParaRPr lang="en-US" dirty="0"/>
          </a:p>
        </p:txBody>
      </p:sp>
      <p:graphicFrame>
        <p:nvGraphicFramePr>
          <p:cNvPr id="5" name="Diagram 4"/>
          <p:cNvGraphicFramePr/>
          <p:nvPr/>
        </p:nvGraphicFramePr>
        <p:xfrm>
          <a:off x="0" y="1295400"/>
          <a:ext cx="9144000" cy="5537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p:txBody>
          <a:bodyPr/>
          <a:lstStyle/>
          <a:p>
            <a:r>
              <a:rPr lang="en-US" smtClean="0"/>
              <a:t>How do I fire my employees ?</a:t>
            </a:r>
          </a:p>
        </p:txBody>
      </p:sp>
      <p:sp>
        <p:nvSpPr>
          <p:cNvPr id="62467" name="Text Placeholder 2"/>
          <p:cNvSpPr>
            <a:spLocks noGrp="1"/>
          </p:cNvSpPr>
          <p:nvPr>
            <p:ph type="body" idx="1"/>
          </p:nvPr>
        </p:nvSpPr>
        <p:spPr/>
        <p:txBody>
          <a:bodyPr/>
          <a:lstStyle/>
          <a:p>
            <a:pPr>
              <a:buFont typeface="Wingdings 2" pitchFamily="18" charset="2"/>
              <a:buNone/>
            </a:pPr>
            <a:r>
              <a:rPr lang="en-US" sz="3000" b="1" smtClean="0"/>
              <a:t>Resources:</a:t>
            </a:r>
            <a:endParaRPr lang="en-US" sz="3000" b="1" smtClean="0">
              <a:hlinkClick r:id="rId3"/>
            </a:endParaRPr>
          </a:p>
          <a:p>
            <a:endParaRPr lang="en-US" smtClean="0">
              <a:hlinkClick r:id="rId3"/>
            </a:endParaRPr>
          </a:p>
          <a:p>
            <a:r>
              <a:rPr lang="en-US" smtClean="0">
                <a:hlinkClick r:id="rId3"/>
              </a:rPr>
              <a:t>Top 10 Firing Mistakes</a:t>
            </a:r>
            <a:r>
              <a:rPr lang="en-US" smtClean="0"/>
              <a:t> – article</a:t>
            </a:r>
          </a:p>
          <a:p>
            <a:endParaRPr lang="en-US" smtClean="0"/>
          </a:p>
          <a:p>
            <a:r>
              <a:rPr lang="en-US" smtClean="0">
                <a:hlinkClick r:id="rId4"/>
              </a:rPr>
              <a:t>Employee Termination from an IT Perspective</a:t>
            </a:r>
            <a:r>
              <a:rPr lang="en-US" smtClean="0"/>
              <a:t> - article</a:t>
            </a:r>
          </a:p>
        </p:txBody>
      </p:sp>
      <p:sp>
        <p:nvSpPr>
          <p:cNvPr id="4" name="Footer Placeholder 3"/>
          <p:cNvSpPr>
            <a:spLocks noGrp="1"/>
          </p:cNvSpPr>
          <p:nvPr>
            <p:ph type="ftr" sz="quarter" idx="11"/>
          </p:nvPr>
        </p:nvSpPr>
        <p:spPr/>
        <p:txBody>
          <a:bodyPr/>
          <a:lstStyle/>
          <a:p>
            <a:pPr>
              <a:defRPr/>
            </a:pPr>
            <a:r>
              <a:rPr lang="en-US" dirty="0"/>
              <a:t>Ohio SHRM©</a:t>
            </a: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p:txBody>
          <a:bodyPr/>
          <a:lstStyle/>
          <a:p>
            <a:r>
              <a:rPr lang="en-US" smtClean="0"/>
              <a:t>How do I retain my employees?</a:t>
            </a:r>
          </a:p>
        </p:txBody>
      </p:sp>
      <p:sp>
        <p:nvSpPr>
          <p:cNvPr id="63491" name="Text Placeholder 2"/>
          <p:cNvSpPr>
            <a:spLocks noGrp="1"/>
          </p:cNvSpPr>
          <p:nvPr>
            <p:ph type="body" idx="1"/>
          </p:nvPr>
        </p:nvSpPr>
        <p:spPr/>
        <p:txBody>
          <a:bodyPr/>
          <a:lstStyle/>
          <a:p>
            <a:pPr>
              <a:buFont typeface="Wingdings 2" pitchFamily="18" charset="2"/>
              <a:buNone/>
            </a:pPr>
            <a:r>
              <a:rPr lang="en-US" smtClean="0">
                <a:latin typeface="Calibri" pitchFamily="34" charset="0"/>
              </a:rPr>
              <a:t>What is Orientation?</a:t>
            </a:r>
          </a:p>
          <a:p>
            <a:endParaRPr lang="en-US" smtClean="0">
              <a:latin typeface="Calibri" pitchFamily="34" charset="0"/>
            </a:endParaRPr>
          </a:p>
          <a:p>
            <a:pPr>
              <a:buFont typeface="Wingdings 2" pitchFamily="18" charset="2"/>
              <a:buNone/>
            </a:pPr>
            <a:r>
              <a:rPr lang="en-US" smtClean="0">
                <a:latin typeface="Calibri" pitchFamily="34" charset="0"/>
              </a:rPr>
              <a:t>Difference between orientation and probationary period</a:t>
            </a:r>
          </a:p>
          <a:p>
            <a:r>
              <a:rPr lang="en-US" smtClean="0">
                <a:latin typeface="Calibri" pitchFamily="34" charset="0"/>
              </a:rPr>
              <a:t>General </a:t>
            </a:r>
          </a:p>
          <a:p>
            <a:r>
              <a:rPr lang="en-US" smtClean="0">
                <a:latin typeface="Calibri" pitchFamily="34" charset="0"/>
              </a:rPr>
              <a:t>Departmental</a:t>
            </a:r>
          </a:p>
          <a:p>
            <a:r>
              <a:rPr lang="en-US" smtClean="0">
                <a:latin typeface="Calibri" pitchFamily="34" charset="0"/>
              </a:rPr>
              <a:t>Onboarding</a:t>
            </a:r>
          </a:p>
          <a:p>
            <a:endParaRPr lang="en-US" smtClean="0"/>
          </a:p>
        </p:txBody>
      </p:sp>
      <p:sp>
        <p:nvSpPr>
          <p:cNvPr id="5" name="Footer Placeholder 4"/>
          <p:cNvSpPr>
            <a:spLocks noGrp="1"/>
          </p:cNvSpPr>
          <p:nvPr>
            <p:ph type="ftr" sz="quarter" idx="11"/>
          </p:nvPr>
        </p:nvSpPr>
        <p:spPr/>
        <p:txBody>
          <a:bodyPr/>
          <a:lstStyle/>
          <a:p>
            <a:pPr>
              <a:defRPr/>
            </a:pPr>
            <a:r>
              <a:rPr lang="en-US"/>
              <a:t>Ohio SHRM©</a:t>
            </a:r>
            <a:endParaRPr lang="en-US"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le 1"/>
          <p:cNvSpPr>
            <a:spLocks noGrp="1"/>
          </p:cNvSpPr>
          <p:nvPr>
            <p:ph type="title"/>
          </p:nvPr>
        </p:nvSpPr>
        <p:spPr/>
        <p:txBody>
          <a:bodyPr/>
          <a:lstStyle/>
          <a:p>
            <a:r>
              <a:rPr lang="en-US" smtClean="0"/>
              <a:t>How do I retain my employees?</a:t>
            </a:r>
          </a:p>
        </p:txBody>
      </p:sp>
      <p:sp>
        <p:nvSpPr>
          <p:cNvPr id="3" name="Text Placeholder 2"/>
          <p:cNvSpPr>
            <a:spLocks noGrp="1"/>
          </p:cNvSpPr>
          <p:nvPr>
            <p:ph type="body" idx="1"/>
          </p:nvPr>
        </p:nvSpPr>
        <p:spPr/>
        <p:txBody>
          <a:bodyPr>
            <a:normAutofit fontScale="92500" lnSpcReduction="20000"/>
          </a:bodyPr>
          <a:lstStyle/>
          <a:p>
            <a:pPr marL="274320" indent="-274320" fontAlgn="auto">
              <a:spcAft>
                <a:spcPts val="0"/>
              </a:spcAft>
              <a:buClr>
                <a:schemeClr val="accent3"/>
              </a:buClr>
              <a:buFont typeface="Wingdings 2"/>
              <a:buNone/>
              <a:defRPr/>
            </a:pPr>
            <a:r>
              <a:rPr lang="en-US" dirty="0" smtClean="0"/>
              <a:t>Training versus Development:</a:t>
            </a:r>
          </a:p>
          <a:p>
            <a:pPr marL="274320" indent="-274320" fontAlgn="auto">
              <a:spcAft>
                <a:spcPts val="0"/>
              </a:spcAft>
              <a:buClr>
                <a:schemeClr val="accent3"/>
              </a:buClr>
              <a:buFont typeface="Wingdings 2"/>
              <a:buChar char=""/>
              <a:defRPr/>
            </a:pPr>
            <a:r>
              <a:rPr lang="en-US" dirty="0" smtClean="0"/>
              <a:t>Training – provide knowledge, skills &amp; abilities to support a specific task</a:t>
            </a:r>
          </a:p>
          <a:p>
            <a:pPr marL="274320" indent="-274320" fontAlgn="auto">
              <a:spcAft>
                <a:spcPts val="0"/>
              </a:spcAft>
              <a:buClr>
                <a:schemeClr val="accent3"/>
              </a:buClr>
              <a:buFont typeface="Wingdings 2"/>
              <a:buChar char=""/>
              <a:defRPr/>
            </a:pPr>
            <a:r>
              <a:rPr lang="en-US" dirty="0" smtClean="0"/>
              <a:t>Development – ongoing learning to prepare for future position while increasing employee’s ability to perform in current job</a:t>
            </a:r>
          </a:p>
          <a:p>
            <a:pPr marL="640080" lvl="1" indent="-246888" fontAlgn="auto">
              <a:spcAft>
                <a:spcPts val="0"/>
              </a:spcAft>
              <a:buFont typeface="Wingdings 2"/>
              <a:buChar char=""/>
              <a:defRPr/>
            </a:pPr>
            <a:r>
              <a:rPr lang="en-US" dirty="0" smtClean="0"/>
              <a:t>E.g. mentoring, dual career paths, coaching</a:t>
            </a:r>
          </a:p>
          <a:p>
            <a:pPr marL="274320" indent="-274320" fontAlgn="auto">
              <a:spcAft>
                <a:spcPts val="0"/>
              </a:spcAft>
              <a:buClr>
                <a:schemeClr val="accent3"/>
              </a:buClr>
              <a:buFont typeface="Wingdings 2"/>
              <a:buChar char=""/>
              <a:defRPr/>
            </a:pPr>
            <a:endParaRPr lang="en-US" dirty="0" smtClean="0"/>
          </a:p>
          <a:p>
            <a:pPr marL="274320" indent="-274320" fontAlgn="auto">
              <a:spcAft>
                <a:spcPts val="0"/>
              </a:spcAft>
              <a:buClr>
                <a:schemeClr val="accent3"/>
              </a:buClr>
              <a:buFont typeface="Wingdings 2"/>
              <a:buChar char=""/>
              <a:defRPr/>
            </a:pPr>
            <a:r>
              <a:rPr lang="en-US" dirty="0" smtClean="0"/>
              <a:t>Organizational Development – enhance effectiveness of organization &amp; well being of employees; may include:</a:t>
            </a:r>
          </a:p>
          <a:p>
            <a:pPr marL="640080" lvl="1" indent="-246888" fontAlgn="auto">
              <a:spcAft>
                <a:spcPts val="0"/>
              </a:spcAft>
              <a:buFont typeface="Wingdings 2"/>
              <a:buChar char=""/>
              <a:defRPr/>
            </a:pPr>
            <a:r>
              <a:rPr lang="en-US" dirty="0" smtClean="0"/>
              <a:t>System change</a:t>
            </a:r>
          </a:p>
          <a:p>
            <a:pPr marL="640080" lvl="1" indent="-246888" fontAlgn="auto">
              <a:spcAft>
                <a:spcPts val="0"/>
              </a:spcAft>
              <a:buFont typeface="Wingdings 2"/>
              <a:buChar char=""/>
              <a:defRPr/>
            </a:pPr>
            <a:r>
              <a:rPr lang="en-US" dirty="0" smtClean="0"/>
              <a:t>Succession planning</a:t>
            </a:r>
          </a:p>
          <a:p>
            <a:pPr marL="640080" lvl="1" indent="-246888" fontAlgn="auto">
              <a:spcAft>
                <a:spcPts val="0"/>
              </a:spcAft>
              <a:buFont typeface="Wingdings 2"/>
              <a:buChar char=""/>
              <a:defRPr/>
            </a:pPr>
            <a:r>
              <a:rPr lang="en-US" dirty="0" smtClean="0"/>
              <a:t>Diversity programs</a:t>
            </a:r>
          </a:p>
        </p:txBody>
      </p:sp>
      <p:sp>
        <p:nvSpPr>
          <p:cNvPr id="5" name="Footer Placeholder 4"/>
          <p:cNvSpPr>
            <a:spLocks noGrp="1"/>
          </p:cNvSpPr>
          <p:nvPr>
            <p:ph type="ftr" sz="quarter" idx="11"/>
          </p:nvPr>
        </p:nvSpPr>
        <p:spPr/>
        <p:txBody>
          <a:bodyPr/>
          <a:lstStyle/>
          <a:p>
            <a:pPr>
              <a:defRPr/>
            </a:pPr>
            <a:r>
              <a:rPr lang="en-US"/>
              <a:t>Ohio SHRM©</a:t>
            </a:r>
            <a:endParaRPr lang="en-US"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itle 1"/>
          <p:cNvSpPr>
            <a:spLocks noGrp="1"/>
          </p:cNvSpPr>
          <p:nvPr>
            <p:ph type="title"/>
          </p:nvPr>
        </p:nvSpPr>
        <p:spPr/>
        <p:txBody>
          <a:bodyPr/>
          <a:lstStyle/>
          <a:p>
            <a:r>
              <a:rPr lang="en-US" smtClean="0"/>
              <a:t>How do I retain my employees?</a:t>
            </a:r>
            <a:endParaRPr lang="en-US" smtClean="0">
              <a:solidFill>
                <a:srgbClr val="FF0000"/>
              </a:solidFill>
            </a:endParaRPr>
          </a:p>
        </p:txBody>
      </p:sp>
      <p:sp>
        <p:nvSpPr>
          <p:cNvPr id="3" name="Text Placeholder 2"/>
          <p:cNvSpPr>
            <a:spLocks noGrp="1"/>
          </p:cNvSpPr>
          <p:nvPr>
            <p:ph type="body" idx="1"/>
          </p:nvPr>
        </p:nvSpPr>
        <p:spPr>
          <a:xfrm>
            <a:off x="457200" y="1600200"/>
            <a:ext cx="8229600" cy="5105400"/>
          </a:xfrm>
        </p:spPr>
        <p:txBody>
          <a:bodyPr>
            <a:normAutofit fontScale="77500" lnSpcReduction="20000"/>
          </a:bodyPr>
          <a:lstStyle/>
          <a:p>
            <a:pPr marL="274320" indent="-274320" fontAlgn="auto">
              <a:spcAft>
                <a:spcPts val="0"/>
              </a:spcAft>
              <a:buClr>
                <a:schemeClr val="accent3"/>
              </a:buClr>
              <a:buFont typeface="Wingdings 2"/>
              <a:buChar char=""/>
              <a:defRPr/>
            </a:pPr>
            <a:r>
              <a:rPr lang="en-US" dirty="0" smtClean="0">
                <a:latin typeface="Calibri" pitchFamily="34" charset="0"/>
              </a:rPr>
              <a:t>How adults learn</a:t>
            </a:r>
          </a:p>
          <a:p>
            <a:pPr marL="640080" lvl="1" indent="-246888" fontAlgn="auto">
              <a:spcAft>
                <a:spcPts val="0"/>
              </a:spcAft>
              <a:buFont typeface="Wingdings 2"/>
              <a:buChar char=""/>
              <a:defRPr/>
            </a:pPr>
            <a:r>
              <a:rPr lang="en-US" dirty="0" smtClean="0">
                <a:latin typeface="Calibri" pitchFamily="34" charset="0"/>
              </a:rPr>
              <a:t>Differences in generational needs/responses</a:t>
            </a:r>
          </a:p>
          <a:p>
            <a:pPr marL="640080" lvl="1" indent="-246888" fontAlgn="auto">
              <a:spcAft>
                <a:spcPts val="0"/>
              </a:spcAft>
              <a:buFont typeface="Wingdings 2"/>
              <a:buChar char=""/>
              <a:defRPr/>
            </a:pPr>
            <a:r>
              <a:rPr lang="en-US" dirty="0" smtClean="0">
                <a:latin typeface="Calibri" pitchFamily="34" charset="0"/>
                <a:hlinkClick r:id="rId3"/>
              </a:rPr>
              <a:t>Adult Learning Theory</a:t>
            </a:r>
            <a:r>
              <a:rPr lang="en-US" dirty="0" smtClean="0">
                <a:latin typeface="Calibri" pitchFamily="34" charset="0"/>
              </a:rPr>
              <a:t> - article</a:t>
            </a:r>
          </a:p>
          <a:p>
            <a:pPr marL="640080" lvl="1" indent="-246888" fontAlgn="auto">
              <a:spcAft>
                <a:spcPts val="0"/>
              </a:spcAft>
              <a:buFont typeface="Wingdings 2"/>
              <a:buChar char=""/>
              <a:defRPr/>
            </a:pPr>
            <a:endParaRPr lang="en-US" dirty="0" smtClean="0">
              <a:latin typeface="Calibri" pitchFamily="34" charset="0"/>
            </a:endParaRPr>
          </a:p>
          <a:p>
            <a:pPr marL="274320" indent="-274320" fontAlgn="auto">
              <a:spcAft>
                <a:spcPts val="0"/>
              </a:spcAft>
              <a:buClr>
                <a:schemeClr val="accent3"/>
              </a:buClr>
              <a:buFont typeface="Wingdings 2"/>
              <a:buChar char=""/>
              <a:defRPr/>
            </a:pPr>
            <a:r>
              <a:rPr lang="en-US" dirty="0" smtClean="0">
                <a:latin typeface="Calibri" pitchFamily="34" charset="0"/>
                <a:hlinkClick r:id="rId4"/>
              </a:rPr>
              <a:t>ADDIE Model</a:t>
            </a:r>
            <a:endParaRPr lang="en-US" dirty="0" smtClean="0">
              <a:latin typeface="Calibri" pitchFamily="34" charset="0"/>
            </a:endParaRPr>
          </a:p>
          <a:p>
            <a:pPr marL="640080" lvl="1" indent="-246888" fontAlgn="auto">
              <a:spcAft>
                <a:spcPts val="0"/>
              </a:spcAft>
              <a:buFont typeface="Wingdings 2"/>
              <a:buChar char=""/>
              <a:defRPr/>
            </a:pPr>
            <a:r>
              <a:rPr lang="en-US" dirty="0" smtClean="0">
                <a:latin typeface="Calibri" pitchFamily="34" charset="0"/>
              </a:rPr>
              <a:t>Assess needs</a:t>
            </a:r>
          </a:p>
          <a:p>
            <a:pPr marL="640080" lvl="1" indent="-246888" fontAlgn="auto">
              <a:spcAft>
                <a:spcPts val="0"/>
              </a:spcAft>
              <a:buFont typeface="Wingdings 2"/>
              <a:buChar char=""/>
              <a:defRPr/>
            </a:pPr>
            <a:r>
              <a:rPr lang="en-US" dirty="0" smtClean="0">
                <a:latin typeface="Calibri" pitchFamily="34" charset="0"/>
              </a:rPr>
              <a:t>Design program</a:t>
            </a:r>
          </a:p>
          <a:p>
            <a:pPr marL="640080" lvl="1" indent="-246888" fontAlgn="auto">
              <a:spcAft>
                <a:spcPts val="0"/>
              </a:spcAft>
              <a:buFont typeface="Wingdings 2"/>
              <a:buChar char=""/>
              <a:defRPr/>
            </a:pPr>
            <a:r>
              <a:rPr lang="en-US" dirty="0" smtClean="0">
                <a:latin typeface="Calibri" pitchFamily="34" charset="0"/>
              </a:rPr>
              <a:t>Develop program</a:t>
            </a:r>
          </a:p>
          <a:p>
            <a:pPr marL="640080" lvl="1" indent="-246888" fontAlgn="auto">
              <a:spcAft>
                <a:spcPts val="0"/>
              </a:spcAft>
              <a:buFont typeface="Wingdings 2"/>
              <a:buChar char=""/>
              <a:defRPr/>
            </a:pPr>
            <a:r>
              <a:rPr lang="en-US" dirty="0" smtClean="0">
                <a:latin typeface="Calibri" pitchFamily="34" charset="0"/>
              </a:rPr>
              <a:t>Implement program</a:t>
            </a:r>
          </a:p>
          <a:p>
            <a:pPr marL="640080" lvl="1" indent="-246888" fontAlgn="auto">
              <a:spcAft>
                <a:spcPts val="0"/>
              </a:spcAft>
              <a:buFont typeface="Wingdings 2"/>
              <a:buChar char=""/>
              <a:defRPr/>
            </a:pPr>
            <a:r>
              <a:rPr lang="en-US" dirty="0" smtClean="0">
                <a:latin typeface="Calibri" pitchFamily="34" charset="0"/>
              </a:rPr>
              <a:t>Evaluation</a:t>
            </a:r>
          </a:p>
          <a:p>
            <a:pPr marL="640080" lvl="1" indent="-246888" fontAlgn="auto">
              <a:spcAft>
                <a:spcPts val="0"/>
              </a:spcAft>
              <a:buFont typeface="Wingdings 2"/>
              <a:buChar char=""/>
              <a:defRPr/>
            </a:pPr>
            <a:endParaRPr lang="en-US" dirty="0" smtClean="0">
              <a:latin typeface="Calibri" pitchFamily="34" charset="0"/>
            </a:endParaRPr>
          </a:p>
          <a:p>
            <a:pPr marL="274320" indent="-274320" fontAlgn="auto">
              <a:spcAft>
                <a:spcPts val="0"/>
              </a:spcAft>
              <a:buClr>
                <a:schemeClr val="accent3"/>
              </a:buClr>
              <a:buFont typeface="Wingdings 2"/>
              <a:buChar char=""/>
              <a:defRPr/>
            </a:pPr>
            <a:r>
              <a:rPr lang="en-US" dirty="0" smtClean="0">
                <a:latin typeface="Calibri" pitchFamily="34" charset="0"/>
              </a:rPr>
              <a:t>Delivery Methods</a:t>
            </a:r>
          </a:p>
          <a:p>
            <a:pPr marL="640080" lvl="1" indent="-246888" fontAlgn="auto">
              <a:spcAft>
                <a:spcPts val="0"/>
              </a:spcAft>
              <a:buFont typeface="Wingdings 2"/>
              <a:buChar char=""/>
              <a:defRPr/>
            </a:pPr>
            <a:r>
              <a:rPr lang="en-US" dirty="0" smtClean="0">
                <a:latin typeface="Calibri" pitchFamily="34" charset="0"/>
              </a:rPr>
              <a:t>Off-the-job Training – learning which takes place away from worksite</a:t>
            </a:r>
          </a:p>
          <a:p>
            <a:pPr lvl="2" indent="-246888" fontAlgn="auto">
              <a:spcAft>
                <a:spcPts val="0"/>
              </a:spcAft>
              <a:buFont typeface="Wingdings 2"/>
              <a:buChar char=""/>
              <a:defRPr/>
            </a:pPr>
            <a:r>
              <a:rPr lang="en-US" dirty="0" smtClean="0">
                <a:latin typeface="Calibri" pitchFamily="34" charset="0"/>
              </a:rPr>
              <a:t>Classroom</a:t>
            </a:r>
          </a:p>
          <a:p>
            <a:pPr lvl="2" indent="-246888" fontAlgn="auto">
              <a:spcAft>
                <a:spcPts val="0"/>
              </a:spcAft>
              <a:buFont typeface="Wingdings 2"/>
              <a:buChar char=""/>
              <a:defRPr/>
            </a:pPr>
            <a:r>
              <a:rPr lang="en-US" dirty="0" smtClean="0">
                <a:latin typeface="Calibri" pitchFamily="34" charset="0"/>
              </a:rPr>
              <a:t>E-learning</a:t>
            </a:r>
          </a:p>
          <a:p>
            <a:pPr marL="640080" lvl="1" indent="-246888" fontAlgn="auto">
              <a:spcAft>
                <a:spcPts val="0"/>
              </a:spcAft>
              <a:buFont typeface="Wingdings 2"/>
              <a:buChar char=""/>
              <a:defRPr/>
            </a:pPr>
            <a:r>
              <a:rPr lang="en-US" dirty="0" smtClean="0">
                <a:latin typeface="Calibri" pitchFamily="34" charset="0"/>
              </a:rPr>
              <a:t>On-the-job Training – supervisor trains employee in the actual work site</a:t>
            </a:r>
          </a:p>
          <a:p>
            <a:pPr marL="640080" lvl="1" indent="-246888" fontAlgn="auto">
              <a:spcAft>
                <a:spcPts val="0"/>
              </a:spcAft>
              <a:buFont typeface="Wingdings 2"/>
              <a:buChar char=""/>
              <a:defRPr/>
            </a:pPr>
            <a:r>
              <a:rPr lang="en-US" dirty="0" smtClean="0">
                <a:latin typeface="Calibri" pitchFamily="34" charset="0"/>
              </a:rPr>
              <a:t>Just in Time Training – learning provided immediately prior to its use</a:t>
            </a:r>
          </a:p>
          <a:p>
            <a:pPr marL="274320" indent="-274320" fontAlgn="auto">
              <a:spcAft>
                <a:spcPts val="0"/>
              </a:spcAft>
              <a:buClr>
                <a:schemeClr val="accent3"/>
              </a:buClr>
              <a:buFont typeface="Wingdings 2"/>
              <a:buChar char=""/>
              <a:defRPr/>
            </a:pPr>
            <a:endParaRPr lang="en-US" dirty="0">
              <a:latin typeface="Calibri" pitchFamily="34" charset="0"/>
            </a:endParaRPr>
          </a:p>
        </p:txBody>
      </p:sp>
      <p:sp>
        <p:nvSpPr>
          <p:cNvPr id="5" name="Footer Placeholder 4"/>
          <p:cNvSpPr>
            <a:spLocks noGrp="1"/>
          </p:cNvSpPr>
          <p:nvPr>
            <p:ph type="ftr" sz="quarter" idx="11"/>
          </p:nvPr>
        </p:nvSpPr>
        <p:spPr/>
        <p:txBody>
          <a:bodyPr/>
          <a:lstStyle/>
          <a:p>
            <a:pPr>
              <a:defRPr/>
            </a:pPr>
            <a:r>
              <a:rPr lang="en-US"/>
              <a:t>Ohio SHRM©</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533400" y="457200"/>
          <a:ext cx="8610600" cy="6172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le 1"/>
          <p:cNvSpPr>
            <a:spLocks noGrp="1"/>
          </p:cNvSpPr>
          <p:nvPr>
            <p:ph type="title"/>
          </p:nvPr>
        </p:nvSpPr>
        <p:spPr>
          <a:xfrm>
            <a:off x="152400" y="228600"/>
            <a:ext cx="3429000" cy="1143000"/>
          </a:xfrm>
        </p:spPr>
        <p:txBody>
          <a:bodyPr>
            <a:normAutofit fontScale="90000"/>
          </a:bodyPr>
          <a:lstStyle/>
          <a:p>
            <a:pPr fontAlgn="auto">
              <a:spcAft>
                <a:spcPts val="0"/>
              </a:spcAft>
              <a:defRPr/>
            </a:pPr>
            <a:r>
              <a:rPr lang="en-US" dirty="0" smtClean="0"/>
              <a:t>HR Planning Process</a:t>
            </a:r>
            <a:endParaRPr lang="en-US" dirty="0" smtClean="0">
              <a:solidFill>
                <a:srgbClr val="FF0000"/>
              </a:solidFill>
            </a:endParaRPr>
          </a:p>
        </p:txBody>
      </p:sp>
      <p:sp>
        <p:nvSpPr>
          <p:cNvPr id="10" name="Footer Placeholder 9"/>
          <p:cNvSpPr>
            <a:spLocks noGrp="1"/>
          </p:cNvSpPr>
          <p:nvPr>
            <p:ph type="ftr" sz="quarter" idx="11"/>
          </p:nvPr>
        </p:nvSpPr>
        <p:spPr/>
        <p:txBody>
          <a:bodyPr/>
          <a:lstStyle/>
          <a:p>
            <a:pPr>
              <a:defRPr/>
            </a:pPr>
            <a:r>
              <a:rPr lang="en-US"/>
              <a:t>Ohio SHRM©</a:t>
            </a:r>
            <a:endParaRPr lang="en-US"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143000"/>
          </a:xfrm>
        </p:spPr>
        <p:txBody>
          <a:bodyPr>
            <a:normAutofit fontScale="90000"/>
          </a:bodyPr>
          <a:lstStyle/>
          <a:p>
            <a:pPr fontAlgn="auto">
              <a:spcAft>
                <a:spcPts val="0"/>
              </a:spcAft>
              <a:defRPr/>
            </a:pPr>
            <a:r>
              <a:rPr lang="en-US" dirty="0" smtClean="0"/>
              <a:t>Learning &amp; Development Resources</a:t>
            </a:r>
            <a:endParaRPr lang="en-US" dirty="0"/>
          </a:p>
        </p:txBody>
      </p:sp>
      <p:sp>
        <p:nvSpPr>
          <p:cNvPr id="3" name="Text Placeholder 2"/>
          <p:cNvSpPr>
            <a:spLocks noGrp="1"/>
          </p:cNvSpPr>
          <p:nvPr>
            <p:ph type="body" idx="1"/>
          </p:nvPr>
        </p:nvSpPr>
        <p:spPr/>
        <p:txBody>
          <a:bodyPr>
            <a:normAutofit fontScale="92500" lnSpcReduction="10000"/>
          </a:bodyPr>
          <a:lstStyle/>
          <a:p>
            <a:pPr marL="274320" indent="-274320" fontAlgn="auto">
              <a:spcAft>
                <a:spcPts val="0"/>
              </a:spcAft>
              <a:buClr>
                <a:schemeClr val="accent3"/>
              </a:buClr>
              <a:buFont typeface="Wingdings 2"/>
              <a:buChar char=""/>
              <a:defRPr/>
            </a:pPr>
            <a:r>
              <a:rPr lang="en-US" dirty="0" smtClean="0"/>
              <a:t>American Society for Training &amp; Development (ASTD)</a:t>
            </a:r>
          </a:p>
          <a:p>
            <a:pPr marL="640080" lvl="1" indent="-246888" fontAlgn="auto">
              <a:spcAft>
                <a:spcPts val="0"/>
              </a:spcAft>
              <a:buFont typeface="Wingdings 2"/>
              <a:buChar char=""/>
              <a:defRPr/>
            </a:pPr>
            <a:r>
              <a:rPr lang="en-US" dirty="0" smtClean="0">
                <a:hlinkClick r:id="rId3"/>
              </a:rPr>
              <a:t>http://www.astd.org</a:t>
            </a:r>
            <a:endParaRPr lang="en-US" dirty="0" smtClean="0"/>
          </a:p>
          <a:p>
            <a:pPr marL="274320" indent="-274320" fontAlgn="auto">
              <a:spcAft>
                <a:spcPts val="0"/>
              </a:spcAft>
              <a:buClr>
                <a:schemeClr val="accent3"/>
              </a:buClr>
              <a:buFont typeface="Wingdings 2"/>
              <a:buChar char=""/>
              <a:defRPr/>
            </a:pPr>
            <a:endParaRPr lang="en-US" dirty="0" smtClean="0"/>
          </a:p>
          <a:p>
            <a:pPr marL="274320" indent="-274320" fontAlgn="auto">
              <a:spcAft>
                <a:spcPts val="0"/>
              </a:spcAft>
              <a:buClr>
                <a:schemeClr val="accent3"/>
              </a:buClr>
              <a:buFont typeface="Wingdings 2"/>
              <a:buChar char=""/>
              <a:defRPr/>
            </a:pPr>
            <a:r>
              <a:rPr lang="en-US" dirty="0" smtClean="0"/>
              <a:t>Free Management Library</a:t>
            </a:r>
          </a:p>
          <a:p>
            <a:pPr marL="640080" lvl="1" indent="-246888" fontAlgn="auto">
              <a:spcAft>
                <a:spcPts val="0"/>
              </a:spcAft>
              <a:buFont typeface="Wingdings 2"/>
              <a:buChar char=""/>
              <a:defRPr/>
            </a:pPr>
            <a:r>
              <a:rPr lang="en-US" dirty="0" smtClean="0">
                <a:hlinkClick r:id="rId4"/>
              </a:rPr>
              <a:t>http://www.managementhelp.org</a:t>
            </a:r>
            <a:endParaRPr lang="en-US" dirty="0" smtClean="0"/>
          </a:p>
          <a:p>
            <a:pPr marL="640080" lvl="1" indent="-246888" fontAlgn="auto">
              <a:spcAft>
                <a:spcPts val="0"/>
              </a:spcAft>
              <a:buFont typeface="Wingdings 2"/>
              <a:buChar char=""/>
              <a:defRPr/>
            </a:pPr>
            <a:endParaRPr lang="en-US" dirty="0" smtClean="0"/>
          </a:p>
          <a:p>
            <a:pPr marL="274320" indent="-274320" fontAlgn="auto">
              <a:spcAft>
                <a:spcPts val="0"/>
              </a:spcAft>
              <a:buClr>
                <a:schemeClr val="accent3"/>
              </a:buClr>
              <a:buFont typeface="Wingdings 2"/>
              <a:buChar char=""/>
              <a:defRPr/>
            </a:pPr>
            <a:r>
              <a:rPr lang="en-US" dirty="0" smtClean="0"/>
              <a:t>International Society for Performance Improvement (ISPI)</a:t>
            </a:r>
          </a:p>
          <a:p>
            <a:pPr marL="640080" lvl="1" indent="-246888" fontAlgn="auto">
              <a:spcAft>
                <a:spcPts val="0"/>
              </a:spcAft>
              <a:buFont typeface="Wingdings 2"/>
              <a:buChar char=""/>
              <a:defRPr/>
            </a:pPr>
            <a:r>
              <a:rPr lang="en-US" dirty="0" smtClean="0">
                <a:hlinkClick r:id="rId5"/>
              </a:rPr>
              <a:t>http://www.ispi.org</a:t>
            </a:r>
            <a:endParaRPr lang="en-US" dirty="0" smtClean="0"/>
          </a:p>
          <a:p>
            <a:pPr marL="640080" lvl="1" indent="-246888" fontAlgn="auto">
              <a:spcAft>
                <a:spcPts val="0"/>
              </a:spcAft>
              <a:buFont typeface="Wingdings 2"/>
              <a:buNone/>
              <a:defRPr/>
            </a:pPr>
            <a:endParaRPr lang="en-US" dirty="0" smtClean="0"/>
          </a:p>
          <a:p>
            <a:pPr marL="274320" indent="-274320" fontAlgn="auto">
              <a:spcAft>
                <a:spcPts val="0"/>
              </a:spcAft>
              <a:buClr>
                <a:schemeClr val="accent3"/>
              </a:buClr>
              <a:buFont typeface="Wingdings 2"/>
              <a:buChar char=""/>
              <a:defRPr/>
            </a:pPr>
            <a:r>
              <a:rPr lang="en-US" dirty="0" smtClean="0"/>
              <a:t>Organization Development Network</a:t>
            </a:r>
          </a:p>
          <a:p>
            <a:pPr marL="640080" lvl="1" indent="-246888" fontAlgn="auto">
              <a:spcAft>
                <a:spcPts val="0"/>
              </a:spcAft>
              <a:buFont typeface="Wingdings 2"/>
              <a:buChar char=""/>
              <a:defRPr/>
            </a:pPr>
            <a:r>
              <a:rPr lang="en-US" dirty="0" smtClean="0">
                <a:hlinkClick r:id="rId6"/>
              </a:rPr>
              <a:t>http://www.odnetwork.org</a:t>
            </a:r>
            <a:endParaRPr lang="en-US" dirty="0" smtClean="0"/>
          </a:p>
          <a:p>
            <a:pPr marL="640080" lvl="1" indent="-246888" fontAlgn="auto">
              <a:spcAft>
                <a:spcPts val="0"/>
              </a:spcAft>
              <a:buFont typeface="Wingdings 2"/>
              <a:buChar char=""/>
              <a:defRPr/>
            </a:pPr>
            <a:endParaRPr lang="en-US" dirty="0" smtClean="0"/>
          </a:p>
          <a:p>
            <a:pPr marL="274320" indent="-274320" fontAlgn="auto">
              <a:spcAft>
                <a:spcPts val="0"/>
              </a:spcAft>
              <a:buClr>
                <a:schemeClr val="accent3"/>
              </a:buClr>
              <a:buFont typeface="Wingdings 2"/>
              <a:buChar char=""/>
              <a:defRPr/>
            </a:pPr>
            <a:endParaRPr lang="en-US" dirty="0"/>
          </a:p>
        </p:txBody>
      </p:sp>
      <p:sp>
        <p:nvSpPr>
          <p:cNvPr id="5" name="Footer Placeholder 4"/>
          <p:cNvSpPr>
            <a:spLocks noGrp="1"/>
          </p:cNvSpPr>
          <p:nvPr>
            <p:ph type="ftr" sz="quarter" idx="11"/>
          </p:nvPr>
        </p:nvSpPr>
        <p:spPr/>
        <p:txBody>
          <a:bodyPr/>
          <a:lstStyle/>
          <a:p>
            <a:pPr>
              <a:defRPr/>
            </a:pPr>
            <a:r>
              <a:rPr lang="en-US"/>
              <a:t>Ohio SHRM©</a:t>
            </a:r>
            <a:endParaRPr lang="en-US" dirty="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Title 1"/>
          <p:cNvSpPr>
            <a:spLocks noGrp="1"/>
          </p:cNvSpPr>
          <p:nvPr>
            <p:ph type="title"/>
          </p:nvPr>
        </p:nvSpPr>
        <p:spPr/>
        <p:txBody>
          <a:bodyPr/>
          <a:lstStyle/>
          <a:p>
            <a:r>
              <a:rPr lang="en-US" smtClean="0"/>
              <a:t>How do I retain my employees?</a:t>
            </a:r>
          </a:p>
        </p:txBody>
      </p:sp>
      <p:sp>
        <p:nvSpPr>
          <p:cNvPr id="3" name="Text Placeholder 2"/>
          <p:cNvSpPr>
            <a:spLocks noGrp="1"/>
          </p:cNvSpPr>
          <p:nvPr>
            <p:ph type="body" idx="1"/>
          </p:nvPr>
        </p:nvSpPr>
        <p:spPr>
          <a:xfrm>
            <a:off x="457200" y="1752600"/>
            <a:ext cx="8382000" cy="4876800"/>
          </a:xfrm>
        </p:spPr>
        <p:txBody>
          <a:bodyPr>
            <a:normAutofit lnSpcReduction="10000"/>
          </a:bodyPr>
          <a:lstStyle/>
          <a:p>
            <a:pPr marL="274320" indent="-274320" fontAlgn="auto">
              <a:spcAft>
                <a:spcPts val="0"/>
              </a:spcAft>
              <a:buClr>
                <a:schemeClr val="accent3"/>
              </a:buClr>
              <a:buFont typeface="Wingdings 2"/>
              <a:buChar char=""/>
              <a:defRPr/>
            </a:pPr>
            <a:r>
              <a:rPr lang="en-US" dirty="0" smtClean="0">
                <a:latin typeface="Calibri" pitchFamily="34" charset="0"/>
              </a:rPr>
              <a:t>Motivate employees to reach business &amp; professional development goals</a:t>
            </a:r>
          </a:p>
          <a:p>
            <a:pPr marL="640080" lvl="1" indent="-246888" fontAlgn="auto">
              <a:spcAft>
                <a:spcPts val="0"/>
              </a:spcAft>
              <a:buFont typeface="Wingdings 2"/>
              <a:buChar char=""/>
              <a:defRPr/>
            </a:pPr>
            <a:r>
              <a:rPr lang="en-US" dirty="0" smtClean="0">
                <a:latin typeface="Calibri" pitchFamily="34" charset="0"/>
                <a:hlinkClick r:id="rId3"/>
              </a:rPr>
              <a:t>Clearing Up Common Myths About Employee Motivation</a:t>
            </a:r>
            <a:r>
              <a:rPr lang="en-US" dirty="0" smtClean="0">
                <a:latin typeface="Calibri" pitchFamily="34" charset="0"/>
              </a:rPr>
              <a:t> – article </a:t>
            </a:r>
          </a:p>
          <a:p>
            <a:pPr marL="274320" indent="-274320" fontAlgn="auto">
              <a:spcAft>
                <a:spcPts val="0"/>
              </a:spcAft>
              <a:buClr>
                <a:schemeClr val="accent3"/>
              </a:buClr>
              <a:buFont typeface="Wingdings 2"/>
              <a:buChar char=""/>
              <a:defRPr/>
            </a:pPr>
            <a:endParaRPr lang="en-US" dirty="0" smtClean="0">
              <a:latin typeface="Calibri" pitchFamily="34" charset="0"/>
            </a:endParaRPr>
          </a:p>
          <a:p>
            <a:pPr marL="274320" indent="-274320" fontAlgn="auto">
              <a:spcAft>
                <a:spcPts val="0"/>
              </a:spcAft>
              <a:buClr>
                <a:schemeClr val="accent3"/>
              </a:buClr>
              <a:buFont typeface="Wingdings 2"/>
              <a:buChar char=""/>
              <a:defRPr/>
            </a:pPr>
            <a:r>
              <a:rPr lang="en-US" dirty="0" smtClean="0">
                <a:latin typeface="Calibri" pitchFamily="34" charset="0"/>
              </a:rPr>
              <a:t>Recognize employees for a job well done</a:t>
            </a:r>
          </a:p>
          <a:p>
            <a:pPr marL="640080" lvl="1" indent="-246888" fontAlgn="auto">
              <a:spcAft>
                <a:spcPts val="0"/>
              </a:spcAft>
              <a:buFont typeface="Wingdings 2"/>
              <a:buChar char=""/>
              <a:defRPr/>
            </a:pPr>
            <a:r>
              <a:rPr lang="en-US" dirty="0" smtClean="0">
                <a:latin typeface="Calibri" pitchFamily="34" charset="0"/>
                <a:hlinkClick r:id="rId4"/>
              </a:rPr>
              <a:t>5 Tips for Effective Employee Recognition</a:t>
            </a:r>
            <a:r>
              <a:rPr lang="en-US" dirty="0" smtClean="0">
                <a:latin typeface="Calibri" pitchFamily="34" charset="0"/>
              </a:rPr>
              <a:t> – article </a:t>
            </a:r>
          </a:p>
          <a:p>
            <a:pPr marL="640080" lvl="1" indent="-246888" fontAlgn="auto">
              <a:spcAft>
                <a:spcPts val="0"/>
              </a:spcAft>
              <a:buFont typeface="Wingdings 2"/>
              <a:buChar char=""/>
              <a:defRPr/>
            </a:pPr>
            <a:endParaRPr lang="en-US" dirty="0" smtClean="0">
              <a:latin typeface="Calibri" pitchFamily="34" charset="0"/>
            </a:endParaRPr>
          </a:p>
          <a:p>
            <a:pPr marL="274320" indent="-274320" fontAlgn="auto">
              <a:spcAft>
                <a:spcPts val="0"/>
              </a:spcAft>
              <a:buClr>
                <a:schemeClr val="accent3"/>
              </a:buClr>
              <a:buFont typeface="Wingdings 2"/>
              <a:buChar char=""/>
              <a:defRPr/>
            </a:pPr>
            <a:r>
              <a:rPr lang="en-US" dirty="0" smtClean="0">
                <a:latin typeface="Calibri" pitchFamily="34" charset="0"/>
              </a:rPr>
              <a:t>Reward employees for team, department, and company success</a:t>
            </a:r>
          </a:p>
          <a:p>
            <a:pPr marL="640080" lvl="1" indent="-246888" fontAlgn="auto">
              <a:spcAft>
                <a:spcPts val="0"/>
              </a:spcAft>
              <a:buFont typeface="Wingdings 2"/>
              <a:buChar char=""/>
              <a:defRPr/>
            </a:pPr>
            <a:r>
              <a:rPr lang="en-US" dirty="0" smtClean="0">
                <a:latin typeface="Calibri" pitchFamily="34" charset="0"/>
                <a:hlinkClick r:id="rId5"/>
              </a:rPr>
              <a:t>25 Ways to Reward Employees Without Spending a Dime</a:t>
            </a:r>
            <a:r>
              <a:rPr lang="en-US" dirty="0" smtClean="0">
                <a:latin typeface="Calibri" pitchFamily="34" charset="0"/>
              </a:rPr>
              <a:t> – article </a:t>
            </a:r>
            <a:endParaRPr lang="en-US" dirty="0">
              <a:latin typeface="Calibri" pitchFamily="34" charset="0"/>
            </a:endParaRPr>
          </a:p>
        </p:txBody>
      </p:sp>
      <p:sp>
        <p:nvSpPr>
          <p:cNvPr id="5" name="Footer Placeholder 4"/>
          <p:cNvSpPr>
            <a:spLocks noGrp="1"/>
          </p:cNvSpPr>
          <p:nvPr>
            <p:ph type="ftr" sz="quarter" idx="11"/>
          </p:nvPr>
        </p:nvSpPr>
        <p:spPr/>
        <p:txBody>
          <a:bodyPr/>
          <a:lstStyle/>
          <a:p>
            <a:pPr>
              <a:defRPr/>
            </a:pPr>
            <a:r>
              <a:rPr lang="en-US"/>
              <a:t>Ohio SHRM©</a:t>
            </a:r>
            <a:endParaRPr lang="en-US" dirty="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Hiring an HR Consultant</a:t>
            </a:r>
            <a:endParaRPr lang="en-US" dirty="0"/>
          </a:p>
        </p:txBody>
      </p:sp>
      <p:sp>
        <p:nvSpPr>
          <p:cNvPr id="3" name="Content Placeholder 2"/>
          <p:cNvSpPr>
            <a:spLocks noGrp="1"/>
          </p:cNvSpPr>
          <p:nvPr>
            <p:ph idx="1"/>
          </p:nvPr>
        </p:nvSpPr>
        <p:spPr/>
        <p:txBody>
          <a:bodyPr/>
          <a:lstStyle/>
          <a:p>
            <a:r>
              <a:rPr lang="en-US" dirty="0" smtClean="0"/>
              <a:t>Check for certification – PHR, SPHR</a:t>
            </a:r>
          </a:p>
          <a:p>
            <a:r>
              <a:rPr lang="en-US" dirty="0" smtClean="0"/>
              <a:t>Check for references</a:t>
            </a:r>
          </a:p>
          <a:p>
            <a:r>
              <a:rPr lang="en-US" dirty="0" smtClean="0"/>
              <a:t>Check for areas of expertise</a:t>
            </a:r>
          </a:p>
          <a:p>
            <a:r>
              <a:rPr lang="en-US" dirty="0" smtClean="0"/>
              <a:t>Look for merging of personality style and company culture</a:t>
            </a:r>
          </a:p>
          <a:p>
            <a:r>
              <a:rPr lang="en-US" dirty="0" smtClean="0"/>
              <a:t>Review cost benefit analysis</a:t>
            </a:r>
          </a:p>
          <a:p>
            <a:r>
              <a:rPr lang="en-US" dirty="0" smtClean="0"/>
              <a:t>Check local SHRM chapter for recommendations or free/low cost seminars</a:t>
            </a:r>
            <a:endParaRPr lang="en-US" dirty="0"/>
          </a:p>
        </p:txBody>
      </p:sp>
      <p:sp>
        <p:nvSpPr>
          <p:cNvPr id="4" name="Footer Placeholder 3"/>
          <p:cNvSpPr>
            <a:spLocks noGrp="1"/>
          </p:cNvSpPr>
          <p:nvPr>
            <p:ph type="ftr" sz="quarter" idx="11"/>
          </p:nvPr>
        </p:nvSpPr>
        <p:spPr/>
        <p:txBody>
          <a:bodyPr/>
          <a:lstStyle/>
          <a:p>
            <a:pPr>
              <a:defRPr/>
            </a:pPr>
            <a:r>
              <a:rPr lang="en-US" dirty="0" smtClean="0"/>
              <a:t>Ohio SHRM©</a:t>
            </a:r>
            <a:endParaRPr lang="en-US"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Title 1"/>
          <p:cNvSpPr>
            <a:spLocks noGrp="1"/>
          </p:cNvSpPr>
          <p:nvPr>
            <p:ph type="title"/>
          </p:nvPr>
        </p:nvSpPr>
        <p:spPr>
          <a:xfrm>
            <a:off x="990600" y="0"/>
            <a:ext cx="8077200" cy="1905000"/>
          </a:xfrm>
        </p:spPr>
        <p:txBody>
          <a:bodyPr/>
          <a:lstStyle/>
          <a:p>
            <a:pPr algn="ctr"/>
            <a:r>
              <a:rPr lang="en-US" sz="2800" dirty="0" smtClean="0"/>
              <a:t>Many thanks to Dr. Maria Moore &amp; the Fall 2009 students of Ohio Dominican University’s Business &amp; Employment Law class for their contributions to the laws &amp;regulations:</a:t>
            </a:r>
          </a:p>
        </p:txBody>
      </p:sp>
      <p:sp>
        <p:nvSpPr>
          <p:cNvPr id="68611" name="Text Placeholder 2"/>
          <p:cNvSpPr>
            <a:spLocks noGrp="1"/>
          </p:cNvSpPr>
          <p:nvPr>
            <p:ph type="body" idx="1"/>
          </p:nvPr>
        </p:nvSpPr>
        <p:spPr>
          <a:xfrm>
            <a:off x="152400" y="2011363"/>
            <a:ext cx="3124200" cy="4389437"/>
          </a:xfrm>
        </p:spPr>
        <p:txBody>
          <a:bodyPr/>
          <a:lstStyle/>
          <a:p>
            <a:pPr marL="514350" indent="-514350">
              <a:spcBef>
                <a:spcPts val="250"/>
              </a:spcBef>
              <a:buFont typeface="Wingdings 2" pitchFamily="18" charset="2"/>
              <a:buNone/>
            </a:pPr>
            <a:r>
              <a:rPr lang="en-US" sz="2000" dirty="0" smtClean="0"/>
              <a:t>Andrew Backoff</a:t>
            </a:r>
          </a:p>
          <a:p>
            <a:pPr marL="514350" indent="-514350">
              <a:spcBef>
                <a:spcPts val="250"/>
              </a:spcBef>
              <a:buFont typeface="Wingdings 2" pitchFamily="18" charset="2"/>
              <a:buNone/>
            </a:pPr>
            <a:r>
              <a:rPr lang="en-US" sz="2000" dirty="0" smtClean="0"/>
              <a:t>John M. Bowron,</a:t>
            </a:r>
          </a:p>
          <a:p>
            <a:pPr marL="514350" indent="-514350">
              <a:spcBef>
                <a:spcPts val="250"/>
              </a:spcBef>
              <a:buFont typeface="Wingdings 2" pitchFamily="18" charset="2"/>
              <a:buNone/>
            </a:pPr>
            <a:r>
              <a:rPr lang="en-US" sz="2000" dirty="0" smtClean="0"/>
              <a:t>Ryan W. Burton</a:t>
            </a:r>
          </a:p>
          <a:p>
            <a:pPr marL="514350" indent="-514350">
              <a:spcBef>
                <a:spcPts val="250"/>
              </a:spcBef>
              <a:buFont typeface="Wingdings 2" pitchFamily="18" charset="2"/>
              <a:buNone/>
            </a:pPr>
            <a:r>
              <a:rPr lang="en-US" sz="2000" dirty="0" smtClean="0"/>
              <a:t>Chase A. Carris</a:t>
            </a:r>
          </a:p>
          <a:p>
            <a:pPr marL="514350" indent="-514350">
              <a:spcBef>
                <a:spcPts val="250"/>
              </a:spcBef>
              <a:buFont typeface="Wingdings 2" pitchFamily="18" charset="2"/>
              <a:buNone/>
            </a:pPr>
            <a:r>
              <a:rPr lang="en-US" sz="2000" dirty="0" smtClean="0"/>
              <a:t>Lasha N. Carson</a:t>
            </a:r>
          </a:p>
          <a:p>
            <a:pPr marL="514350" indent="-514350">
              <a:spcBef>
                <a:spcPts val="250"/>
              </a:spcBef>
              <a:buFont typeface="Wingdings 2" pitchFamily="18" charset="2"/>
              <a:buNone/>
            </a:pPr>
            <a:r>
              <a:rPr lang="en-US" sz="2000" dirty="0" smtClean="0"/>
              <a:t>Jennifer A. Carter</a:t>
            </a:r>
          </a:p>
          <a:p>
            <a:pPr marL="514350" indent="-514350">
              <a:spcBef>
                <a:spcPts val="250"/>
              </a:spcBef>
              <a:buFont typeface="Wingdings 2" pitchFamily="18" charset="2"/>
              <a:buNone/>
            </a:pPr>
            <a:r>
              <a:rPr lang="en-US" sz="2000" dirty="0" smtClean="0"/>
              <a:t>Jayna J. Chandler</a:t>
            </a:r>
          </a:p>
          <a:p>
            <a:pPr marL="514350" indent="-514350">
              <a:spcBef>
                <a:spcPts val="250"/>
              </a:spcBef>
              <a:buFont typeface="Wingdings 2" pitchFamily="18" charset="2"/>
              <a:buNone/>
            </a:pPr>
            <a:r>
              <a:rPr lang="en-US" sz="2000" dirty="0" smtClean="0"/>
              <a:t>Christopher D. Curry</a:t>
            </a:r>
          </a:p>
          <a:p>
            <a:pPr marL="514350" indent="-514350">
              <a:spcBef>
                <a:spcPts val="250"/>
              </a:spcBef>
              <a:buFont typeface="Wingdings 2" pitchFamily="18" charset="2"/>
              <a:buNone/>
            </a:pPr>
            <a:r>
              <a:rPr lang="en-US" sz="2000" dirty="0" smtClean="0"/>
              <a:t>Edward J. Deluca</a:t>
            </a:r>
          </a:p>
          <a:p>
            <a:pPr marL="514350" indent="-514350">
              <a:spcBef>
                <a:spcPts val="250"/>
              </a:spcBef>
              <a:buFont typeface="Wingdings 2" pitchFamily="18" charset="2"/>
              <a:buNone/>
            </a:pPr>
            <a:r>
              <a:rPr lang="en-US" sz="2000" dirty="0" smtClean="0"/>
              <a:t>Antonio R. Diaz</a:t>
            </a:r>
          </a:p>
          <a:p>
            <a:pPr marL="514350" indent="-514350">
              <a:spcBef>
                <a:spcPts val="250"/>
              </a:spcBef>
              <a:buFont typeface="Wingdings 2" pitchFamily="18" charset="2"/>
              <a:buNone/>
            </a:pPr>
            <a:r>
              <a:rPr lang="en-US" sz="2000" dirty="0" smtClean="0"/>
              <a:t>Michael A. Dicarlantonio</a:t>
            </a:r>
          </a:p>
          <a:p>
            <a:pPr marL="514350" indent="-514350">
              <a:spcBef>
                <a:spcPts val="250"/>
              </a:spcBef>
              <a:buFont typeface="Wingdings 2" pitchFamily="18" charset="2"/>
              <a:buNone/>
            </a:pPr>
            <a:r>
              <a:rPr lang="en-US" sz="2000" dirty="0" smtClean="0"/>
              <a:t>Christopher R. Feller</a:t>
            </a:r>
          </a:p>
          <a:p>
            <a:pPr marL="514350" indent="-514350">
              <a:spcBef>
                <a:spcPts val="250"/>
              </a:spcBef>
              <a:buFont typeface="Wingdings 2" pitchFamily="18" charset="2"/>
              <a:buNone/>
            </a:pPr>
            <a:r>
              <a:rPr lang="en-US" sz="2000" dirty="0" smtClean="0"/>
              <a:t>Liam L. Fitzgerald</a:t>
            </a:r>
          </a:p>
          <a:p>
            <a:pPr marL="514350" indent="-514350">
              <a:spcBef>
                <a:spcPts val="250"/>
              </a:spcBef>
              <a:buFont typeface="Wingdings 2" pitchFamily="18" charset="2"/>
              <a:buNone/>
            </a:pPr>
            <a:r>
              <a:rPr lang="en-US" sz="2000" dirty="0" smtClean="0"/>
              <a:t>Kyle M. Gore</a:t>
            </a:r>
          </a:p>
          <a:p>
            <a:pPr marL="514350" indent="-514350">
              <a:spcBef>
                <a:spcPts val="250"/>
              </a:spcBef>
              <a:buFont typeface="Wingdings 2" pitchFamily="18" charset="2"/>
              <a:buNone/>
            </a:pPr>
            <a:endParaRPr lang="en-US" sz="2000" dirty="0" smtClean="0"/>
          </a:p>
          <a:p>
            <a:pPr marL="514350" indent="-514350">
              <a:spcBef>
                <a:spcPts val="250"/>
              </a:spcBef>
              <a:buFont typeface="Wingdings 2" pitchFamily="18" charset="2"/>
              <a:buNone/>
            </a:pPr>
            <a:endParaRPr lang="en-US" sz="2000" dirty="0" smtClean="0"/>
          </a:p>
        </p:txBody>
      </p:sp>
      <p:sp>
        <p:nvSpPr>
          <p:cNvPr id="4" name="Footer Placeholder 3"/>
          <p:cNvSpPr>
            <a:spLocks noGrp="1"/>
          </p:cNvSpPr>
          <p:nvPr>
            <p:ph type="ftr" sz="quarter" idx="11"/>
          </p:nvPr>
        </p:nvSpPr>
        <p:spPr/>
        <p:txBody>
          <a:bodyPr/>
          <a:lstStyle/>
          <a:p>
            <a:pPr>
              <a:defRPr/>
            </a:pPr>
            <a:r>
              <a:rPr lang="en-US" dirty="0"/>
              <a:t>Ohio SHRM©</a:t>
            </a:r>
          </a:p>
        </p:txBody>
      </p:sp>
      <p:sp>
        <p:nvSpPr>
          <p:cNvPr id="5" name="Text Placeholder 2"/>
          <p:cNvSpPr txBox="1">
            <a:spLocks/>
          </p:cNvSpPr>
          <p:nvPr/>
        </p:nvSpPr>
        <p:spPr>
          <a:xfrm>
            <a:off x="3276600" y="2011363"/>
            <a:ext cx="2660650" cy="4389437"/>
          </a:xfrm>
          <a:prstGeom prst="rect">
            <a:avLst/>
          </a:prstGeom>
        </p:spPr>
        <p:txBody>
          <a:bodyPr/>
          <a:lstStyle/>
          <a:p>
            <a:pPr marL="274320" indent="-274320" fontAlgn="auto">
              <a:spcBef>
                <a:spcPts val="250"/>
              </a:spcBef>
              <a:spcAft>
                <a:spcPts val="0"/>
              </a:spcAft>
              <a:buClr>
                <a:schemeClr val="accent3"/>
              </a:buClr>
              <a:buSzPct val="95000"/>
              <a:defRPr/>
            </a:pPr>
            <a:r>
              <a:rPr lang="en-US" sz="2000" dirty="0">
                <a:latin typeface="+mn-lt"/>
                <a:cs typeface="+mn-cs"/>
              </a:rPr>
              <a:t>Ashley N. Hanners</a:t>
            </a:r>
          </a:p>
          <a:p>
            <a:pPr marL="274320" indent="-274320" fontAlgn="auto">
              <a:spcBef>
                <a:spcPts val="250"/>
              </a:spcBef>
              <a:spcAft>
                <a:spcPts val="0"/>
              </a:spcAft>
              <a:buClr>
                <a:schemeClr val="accent3"/>
              </a:buClr>
              <a:buSzPct val="95000"/>
              <a:defRPr/>
            </a:pPr>
            <a:r>
              <a:rPr lang="en-US" sz="2000" dirty="0">
                <a:latin typeface="+mn-lt"/>
                <a:cs typeface="+mn-cs"/>
              </a:rPr>
              <a:t>Brigitte L. Haskins</a:t>
            </a:r>
          </a:p>
          <a:p>
            <a:pPr marL="274320" indent="-274320" fontAlgn="auto">
              <a:spcBef>
                <a:spcPts val="250"/>
              </a:spcBef>
              <a:spcAft>
                <a:spcPts val="0"/>
              </a:spcAft>
              <a:buClr>
                <a:schemeClr val="accent3"/>
              </a:buClr>
              <a:buSzPct val="95000"/>
              <a:defRPr/>
            </a:pPr>
            <a:r>
              <a:rPr lang="en-US" sz="2000" dirty="0">
                <a:latin typeface="+mn-lt"/>
                <a:cs typeface="+mn-cs"/>
              </a:rPr>
              <a:t>Florence Hudo</a:t>
            </a:r>
          </a:p>
          <a:p>
            <a:pPr marL="274320" indent="-274320" fontAlgn="auto">
              <a:spcBef>
                <a:spcPts val="250"/>
              </a:spcBef>
              <a:spcAft>
                <a:spcPts val="0"/>
              </a:spcAft>
              <a:buClr>
                <a:schemeClr val="accent3"/>
              </a:buClr>
              <a:buSzPct val="95000"/>
              <a:defRPr/>
            </a:pPr>
            <a:r>
              <a:rPr lang="en-US" sz="2000" dirty="0">
                <a:latin typeface="+mn-lt"/>
                <a:cs typeface="+mn-cs"/>
              </a:rPr>
              <a:t>Christian A. Irskens</a:t>
            </a:r>
          </a:p>
          <a:p>
            <a:pPr marL="274320" indent="-274320" fontAlgn="auto">
              <a:spcBef>
                <a:spcPts val="250"/>
              </a:spcBef>
              <a:spcAft>
                <a:spcPts val="0"/>
              </a:spcAft>
              <a:buClr>
                <a:schemeClr val="accent3"/>
              </a:buClr>
              <a:buSzPct val="95000"/>
              <a:defRPr/>
            </a:pPr>
            <a:r>
              <a:rPr lang="en-US" sz="2000" dirty="0">
                <a:latin typeface="+mn-lt"/>
                <a:cs typeface="+mn-cs"/>
              </a:rPr>
              <a:t>Manju B. Jabbie</a:t>
            </a:r>
          </a:p>
          <a:p>
            <a:pPr marL="274320" indent="-274320" fontAlgn="auto">
              <a:spcBef>
                <a:spcPts val="250"/>
              </a:spcBef>
              <a:spcAft>
                <a:spcPts val="0"/>
              </a:spcAft>
              <a:buClr>
                <a:schemeClr val="accent3"/>
              </a:buClr>
              <a:buSzPct val="95000"/>
              <a:defRPr/>
            </a:pPr>
            <a:r>
              <a:rPr lang="en-US" sz="2000" dirty="0">
                <a:latin typeface="+mn-lt"/>
                <a:cs typeface="+mn-cs"/>
              </a:rPr>
              <a:t>Ebony L. Johnson</a:t>
            </a:r>
          </a:p>
          <a:p>
            <a:pPr marL="274320" indent="-274320" fontAlgn="auto">
              <a:spcBef>
                <a:spcPts val="250"/>
              </a:spcBef>
              <a:spcAft>
                <a:spcPts val="0"/>
              </a:spcAft>
              <a:buClr>
                <a:schemeClr val="accent3"/>
              </a:buClr>
              <a:buSzPct val="95000"/>
              <a:defRPr/>
            </a:pPr>
            <a:r>
              <a:rPr lang="en-US" sz="2000" dirty="0">
                <a:latin typeface="+mn-lt"/>
                <a:cs typeface="+mn-cs"/>
              </a:rPr>
              <a:t>Brett A. Lacko</a:t>
            </a:r>
          </a:p>
          <a:p>
            <a:pPr marL="274320" indent="-274320" fontAlgn="auto">
              <a:spcBef>
                <a:spcPts val="250"/>
              </a:spcBef>
              <a:spcAft>
                <a:spcPts val="0"/>
              </a:spcAft>
              <a:buClr>
                <a:schemeClr val="accent3"/>
              </a:buClr>
              <a:buSzPct val="95000"/>
              <a:defRPr/>
            </a:pPr>
            <a:r>
              <a:rPr lang="en-US" sz="2000" dirty="0">
                <a:latin typeface="+mn-lt"/>
                <a:cs typeface="+mn-cs"/>
              </a:rPr>
              <a:t>Kofi Mamphey</a:t>
            </a:r>
          </a:p>
          <a:p>
            <a:pPr marL="274320" indent="-274320" fontAlgn="auto">
              <a:spcBef>
                <a:spcPts val="250"/>
              </a:spcBef>
              <a:spcAft>
                <a:spcPts val="0"/>
              </a:spcAft>
              <a:buClr>
                <a:schemeClr val="accent3"/>
              </a:buClr>
              <a:buSzPct val="95000"/>
              <a:defRPr/>
            </a:pPr>
            <a:r>
              <a:rPr lang="en-US" sz="2000" dirty="0">
                <a:latin typeface="+mn-lt"/>
                <a:cs typeface="+mn-cs"/>
              </a:rPr>
              <a:t>Timothy J. Martin</a:t>
            </a:r>
          </a:p>
          <a:p>
            <a:pPr marL="274320" indent="-274320" fontAlgn="auto">
              <a:spcBef>
                <a:spcPts val="250"/>
              </a:spcBef>
              <a:spcAft>
                <a:spcPts val="0"/>
              </a:spcAft>
              <a:buClr>
                <a:schemeClr val="accent3"/>
              </a:buClr>
              <a:buSzPct val="95000"/>
              <a:defRPr/>
            </a:pPr>
            <a:r>
              <a:rPr lang="en-US" sz="2000" dirty="0">
                <a:latin typeface="+mn-lt"/>
                <a:cs typeface="+mn-cs"/>
              </a:rPr>
              <a:t>Jason M. McCurdy</a:t>
            </a:r>
          </a:p>
          <a:p>
            <a:pPr marL="274320" indent="-274320" fontAlgn="auto">
              <a:spcBef>
                <a:spcPts val="250"/>
              </a:spcBef>
              <a:spcAft>
                <a:spcPts val="0"/>
              </a:spcAft>
              <a:buClr>
                <a:schemeClr val="accent3"/>
              </a:buClr>
              <a:buSzPct val="95000"/>
              <a:defRPr/>
            </a:pPr>
            <a:r>
              <a:rPr lang="en-US" sz="2000" dirty="0">
                <a:latin typeface="+mn-lt"/>
                <a:cs typeface="+mn-cs"/>
              </a:rPr>
              <a:t>Patrick M. McGrath</a:t>
            </a:r>
          </a:p>
          <a:p>
            <a:pPr marL="274320" indent="-274320" fontAlgn="auto">
              <a:spcBef>
                <a:spcPts val="250"/>
              </a:spcBef>
              <a:spcAft>
                <a:spcPts val="0"/>
              </a:spcAft>
              <a:buClr>
                <a:schemeClr val="accent3"/>
              </a:buClr>
              <a:buSzPct val="95000"/>
              <a:defRPr/>
            </a:pPr>
            <a:r>
              <a:rPr lang="en-US" sz="2000" dirty="0">
                <a:latin typeface="+mn-lt"/>
                <a:cs typeface="+mn-cs"/>
              </a:rPr>
              <a:t>Robert P. McMahan</a:t>
            </a:r>
          </a:p>
          <a:p>
            <a:pPr marL="274320" indent="-274320" fontAlgn="auto">
              <a:spcBef>
                <a:spcPts val="250"/>
              </a:spcBef>
              <a:spcAft>
                <a:spcPts val="0"/>
              </a:spcAft>
              <a:buClr>
                <a:schemeClr val="accent3"/>
              </a:buClr>
              <a:buSzPct val="95000"/>
              <a:defRPr/>
            </a:pPr>
            <a:r>
              <a:rPr lang="en-US" sz="2000" dirty="0">
                <a:latin typeface="+mn-lt"/>
                <a:cs typeface="+mn-cs"/>
              </a:rPr>
              <a:t>Steven D. Messer</a:t>
            </a:r>
          </a:p>
          <a:p>
            <a:pPr marL="274320" indent="-274320" fontAlgn="auto">
              <a:spcBef>
                <a:spcPts val="250"/>
              </a:spcBef>
              <a:spcAft>
                <a:spcPts val="0"/>
              </a:spcAft>
              <a:buClr>
                <a:schemeClr val="accent3"/>
              </a:buClr>
              <a:buSzPct val="95000"/>
              <a:defRPr/>
            </a:pPr>
            <a:endParaRPr lang="en-US" sz="2000" dirty="0">
              <a:latin typeface="+mn-lt"/>
              <a:cs typeface="+mn-cs"/>
            </a:endParaRPr>
          </a:p>
        </p:txBody>
      </p:sp>
      <p:sp>
        <p:nvSpPr>
          <p:cNvPr id="6" name="Text Placeholder 2"/>
          <p:cNvSpPr txBox="1">
            <a:spLocks/>
          </p:cNvSpPr>
          <p:nvPr/>
        </p:nvSpPr>
        <p:spPr>
          <a:xfrm>
            <a:off x="6019800" y="2008188"/>
            <a:ext cx="2514600" cy="4389437"/>
          </a:xfrm>
          <a:prstGeom prst="rect">
            <a:avLst/>
          </a:prstGeom>
        </p:spPr>
        <p:txBody>
          <a:bodyPr/>
          <a:lstStyle/>
          <a:p>
            <a:pPr marL="274320" indent="-274320" fontAlgn="auto">
              <a:spcBef>
                <a:spcPts val="250"/>
              </a:spcBef>
              <a:spcAft>
                <a:spcPts val="0"/>
              </a:spcAft>
              <a:buClr>
                <a:schemeClr val="accent3"/>
              </a:buClr>
              <a:buSzPct val="95000"/>
              <a:defRPr/>
            </a:pPr>
            <a:r>
              <a:rPr lang="en-US" sz="2000" dirty="0">
                <a:latin typeface="+mn-lt"/>
                <a:cs typeface="+mn-cs"/>
              </a:rPr>
              <a:t>Matthew D. Miller</a:t>
            </a:r>
          </a:p>
          <a:p>
            <a:pPr marL="274320" indent="-274320" fontAlgn="auto">
              <a:spcBef>
                <a:spcPts val="250"/>
              </a:spcBef>
              <a:spcAft>
                <a:spcPts val="0"/>
              </a:spcAft>
              <a:buClr>
                <a:schemeClr val="accent3"/>
              </a:buClr>
              <a:buSzPct val="95000"/>
              <a:defRPr/>
            </a:pPr>
            <a:r>
              <a:rPr lang="en-US" sz="2000" dirty="0">
                <a:latin typeface="+mn-lt"/>
                <a:cs typeface="+mn-cs"/>
              </a:rPr>
              <a:t>Jared M. Parks</a:t>
            </a:r>
          </a:p>
          <a:p>
            <a:pPr marL="274320" indent="-274320" fontAlgn="auto">
              <a:spcBef>
                <a:spcPts val="250"/>
              </a:spcBef>
              <a:spcAft>
                <a:spcPts val="0"/>
              </a:spcAft>
              <a:buClr>
                <a:schemeClr val="accent3"/>
              </a:buClr>
              <a:buSzPct val="95000"/>
              <a:defRPr/>
            </a:pPr>
            <a:r>
              <a:rPr lang="en-US" sz="2000" dirty="0">
                <a:latin typeface="+mn-lt"/>
                <a:cs typeface="+mn-cs"/>
              </a:rPr>
              <a:t>Sarah R. Perkins</a:t>
            </a:r>
          </a:p>
          <a:p>
            <a:pPr marL="274320" indent="-274320" fontAlgn="auto">
              <a:spcBef>
                <a:spcPts val="250"/>
              </a:spcBef>
              <a:spcAft>
                <a:spcPts val="0"/>
              </a:spcAft>
              <a:buClr>
                <a:schemeClr val="accent3"/>
              </a:buClr>
              <a:buSzPct val="95000"/>
              <a:defRPr/>
            </a:pPr>
            <a:r>
              <a:rPr lang="en-US" sz="2000" dirty="0">
                <a:latin typeface="+mn-lt"/>
                <a:cs typeface="+mn-cs"/>
              </a:rPr>
              <a:t>Joseph A. Pissocra</a:t>
            </a:r>
          </a:p>
          <a:p>
            <a:pPr marL="274320" indent="-274320" fontAlgn="auto">
              <a:spcBef>
                <a:spcPts val="250"/>
              </a:spcBef>
              <a:spcAft>
                <a:spcPts val="0"/>
              </a:spcAft>
              <a:buClr>
                <a:schemeClr val="accent3"/>
              </a:buClr>
              <a:buSzPct val="95000"/>
              <a:defRPr/>
            </a:pPr>
            <a:r>
              <a:rPr lang="en-US" sz="2000" dirty="0">
                <a:latin typeface="+mn-lt"/>
                <a:cs typeface="+mn-cs"/>
              </a:rPr>
              <a:t>Maria L. Staton</a:t>
            </a:r>
          </a:p>
          <a:p>
            <a:pPr marL="274320" indent="-274320" fontAlgn="auto">
              <a:spcBef>
                <a:spcPts val="250"/>
              </a:spcBef>
              <a:spcAft>
                <a:spcPts val="0"/>
              </a:spcAft>
              <a:buClr>
                <a:schemeClr val="accent3"/>
              </a:buClr>
              <a:buSzPct val="95000"/>
              <a:defRPr/>
            </a:pPr>
            <a:r>
              <a:rPr lang="en-US" sz="2000" dirty="0">
                <a:latin typeface="+mn-lt"/>
                <a:cs typeface="+mn-cs"/>
              </a:rPr>
              <a:t>Eric M. St John</a:t>
            </a:r>
          </a:p>
          <a:p>
            <a:pPr marL="274320" indent="-274320" fontAlgn="auto">
              <a:spcBef>
                <a:spcPts val="250"/>
              </a:spcBef>
              <a:spcAft>
                <a:spcPts val="0"/>
              </a:spcAft>
              <a:buClr>
                <a:schemeClr val="accent3"/>
              </a:buClr>
              <a:buSzPct val="95000"/>
              <a:defRPr/>
            </a:pPr>
            <a:r>
              <a:rPr lang="en-US" sz="2000" dirty="0">
                <a:latin typeface="+mn-lt"/>
                <a:cs typeface="+mn-cs"/>
              </a:rPr>
              <a:t>Paul R. Szymanski</a:t>
            </a:r>
          </a:p>
          <a:p>
            <a:pPr marL="274320" indent="-274320" fontAlgn="auto">
              <a:spcBef>
                <a:spcPts val="250"/>
              </a:spcBef>
              <a:spcAft>
                <a:spcPts val="0"/>
              </a:spcAft>
              <a:buClr>
                <a:schemeClr val="accent3"/>
              </a:buClr>
              <a:buSzPct val="95000"/>
              <a:defRPr/>
            </a:pPr>
            <a:r>
              <a:rPr lang="en-US" sz="2000" dirty="0">
                <a:latin typeface="+mn-lt"/>
                <a:cs typeface="+mn-cs"/>
              </a:rPr>
              <a:t>Latoya R. Terry</a:t>
            </a:r>
          </a:p>
          <a:p>
            <a:pPr marL="274320" indent="-274320" fontAlgn="auto">
              <a:spcBef>
                <a:spcPts val="250"/>
              </a:spcBef>
              <a:spcAft>
                <a:spcPts val="0"/>
              </a:spcAft>
              <a:buClr>
                <a:schemeClr val="accent3"/>
              </a:buClr>
              <a:buSzPct val="95000"/>
              <a:defRPr/>
            </a:pPr>
            <a:r>
              <a:rPr lang="en-US" sz="2000" dirty="0">
                <a:latin typeface="+mn-lt"/>
                <a:cs typeface="+mn-cs"/>
              </a:rPr>
              <a:t>Narcissa M. Turner</a:t>
            </a:r>
          </a:p>
          <a:p>
            <a:pPr marL="274320" indent="-274320" fontAlgn="auto">
              <a:spcBef>
                <a:spcPts val="250"/>
              </a:spcBef>
              <a:spcAft>
                <a:spcPts val="0"/>
              </a:spcAft>
              <a:buClr>
                <a:schemeClr val="accent3"/>
              </a:buClr>
              <a:buSzPct val="95000"/>
              <a:defRPr/>
            </a:pPr>
            <a:r>
              <a:rPr lang="en-US" sz="2000" dirty="0">
                <a:latin typeface="+mn-lt"/>
                <a:cs typeface="+mn-cs"/>
              </a:rPr>
              <a:t>Ryan J. Vonderbrink</a:t>
            </a:r>
          </a:p>
          <a:p>
            <a:pPr marL="274320" indent="-274320" fontAlgn="auto">
              <a:spcBef>
                <a:spcPts val="250"/>
              </a:spcBef>
              <a:spcAft>
                <a:spcPts val="0"/>
              </a:spcAft>
              <a:buClr>
                <a:schemeClr val="accent3"/>
              </a:buClr>
              <a:buSzPct val="95000"/>
              <a:defRPr/>
            </a:pPr>
            <a:r>
              <a:rPr lang="en-US" sz="2000" dirty="0">
                <a:latin typeface="+mn-lt"/>
                <a:cs typeface="+mn-cs"/>
              </a:rPr>
              <a:t>Eric S. Walker</a:t>
            </a:r>
          </a:p>
          <a:p>
            <a:pPr marL="274320" indent="-274320" fontAlgn="auto">
              <a:spcBef>
                <a:spcPts val="250"/>
              </a:spcBef>
              <a:spcAft>
                <a:spcPts val="0"/>
              </a:spcAft>
              <a:buClr>
                <a:schemeClr val="accent3"/>
              </a:buClr>
              <a:buSzPct val="95000"/>
              <a:defRPr/>
            </a:pPr>
            <a:r>
              <a:rPr lang="en-US" sz="2000" dirty="0">
                <a:latin typeface="+mn-lt"/>
                <a:cs typeface="+mn-cs"/>
              </a:rPr>
              <a:t>Danielle J. Weekley</a:t>
            </a:r>
          </a:p>
          <a:p>
            <a:pPr marL="274320" indent="-274320" fontAlgn="auto">
              <a:spcBef>
                <a:spcPts val="250"/>
              </a:spcBef>
              <a:spcAft>
                <a:spcPts val="0"/>
              </a:spcAft>
              <a:buClr>
                <a:schemeClr val="accent3"/>
              </a:buClr>
              <a:buSzPct val="95000"/>
              <a:defRPr/>
            </a:pPr>
            <a:r>
              <a:rPr lang="en-US" sz="2000" dirty="0">
                <a:latin typeface="+mn-lt"/>
                <a:cs typeface="+mn-cs"/>
              </a:rPr>
              <a:t>Joseph B. Woodring</a:t>
            </a:r>
          </a:p>
          <a:p>
            <a:pPr marL="274320" indent="-274320" fontAlgn="auto">
              <a:spcBef>
                <a:spcPts val="250"/>
              </a:spcBef>
              <a:spcAft>
                <a:spcPts val="0"/>
              </a:spcAft>
              <a:buClr>
                <a:schemeClr val="accent3"/>
              </a:buClr>
              <a:buSzPct val="95000"/>
              <a:defRPr/>
            </a:pPr>
            <a:endParaRPr lang="en-US" sz="2000" dirty="0">
              <a:latin typeface="+mn-lt"/>
              <a:cs typeface="+mn-cs"/>
            </a:endParaRPr>
          </a:p>
        </p:txBody>
      </p:sp>
      <p:pic>
        <p:nvPicPr>
          <p:cNvPr id="68615" name="Picture 2" descr="SHIELD2C"/>
          <p:cNvPicPr>
            <a:picLocks noChangeAspect="1" noChangeArrowheads="1"/>
          </p:cNvPicPr>
          <p:nvPr/>
        </p:nvPicPr>
        <p:blipFill>
          <a:blip r:embed="rId3" cstate="print"/>
          <a:srcRect/>
          <a:stretch>
            <a:fillRect/>
          </a:stretch>
        </p:blipFill>
        <p:spPr bwMode="auto">
          <a:xfrm>
            <a:off x="76200" y="76200"/>
            <a:ext cx="877888" cy="914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Title 1"/>
          <p:cNvSpPr>
            <a:spLocks noGrp="1"/>
          </p:cNvSpPr>
          <p:nvPr>
            <p:ph type="title"/>
          </p:nvPr>
        </p:nvSpPr>
        <p:spPr/>
        <p:txBody>
          <a:bodyPr/>
          <a:lstStyle/>
          <a:p>
            <a:r>
              <a:rPr lang="en-US" dirty="0" smtClean="0"/>
              <a:t>Questions</a:t>
            </a:r>
          </a:p>
        </p:txBody>
      </p:sp>
      <p:sp>
        <p:nvSpPr>
          <p:cNvPr id="4" name="Footer Placeholder 3"/>
          <p:cNvSpPr>
            <a:spLocks noGrp="1"/>
          </p:cNvSpPr>
          <p:nvPr>
            <p:ph type="ftr" sz="quarter" idx="11"/>
          </p:nvPr>
        </p:nvSpPr>
        <p:spPr/>
        <p:txBody>
          <a:bodyPr/>
          <a:lstStyle/>
          <a:p>
            <a:pPr>
              <a:defRPr/>
            </a:pPr>
            <a:r>
              <a:rPr lang="en-US" dirty="0"/>
              <a:t>Ohio SHRM©</a:t>
            </a:r>
          </a:p>
        </p:txBody>
      </p:sp>
      <p:pic>
        <p:nvPicPr>
          <p:cNvPr id="69636" name="Picture 2"/>
          <p:cNvPicPr>
            <a:picLocks noChangeAspect="1" noChangeArrowheads="1"/>
          </p:cNvPicPr>
          <p:nvPr/>
        </p:nvPicPr>
        <p:blipFill>
          <a:blip r:embed="rId2" cstate="print"/>
          <a:srcRect/>
          <a:stretch>
            <a:fillRect/>
          </a:stretch>
        </p:blipFill>
        <p:spPr bwMode="auto">
          <a:xfrm>
            <a:off x="1730375" y="1447800"/>
            <a:ext cx="5584825" cy="4191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143000"/>
          </a:xfrm>
        </p:spPr>
        <p:txBody>
          <a:bodyPr>
            <a:normAutofit fontScale="90000"/>
          </a:bodyPr>
          <a:lstStyle/>
          <a:p>
            <a:pPr fontAlgn="auto">
              <a:spcAft>
                <a:spcPts val="0"/>
              </a:spcAft>
              <a:defRPr/>
            </a:pPr>
            <a:r>
              <a:rPr lang="en-US" dirty="0" smtClean="0"/>
              <a:t>Many thanks to Ohio SHRM Workforce Readiness Committee</a:t>
            </a:r>
            <a:endParaRPr lang="en-US" dirty="0"/>
          </a:p>
        </p:txBody>
      </p:sp>
      <p:sp>
        <p:nvSpPr>
          <p:cNvPr id="70659" name="Text Placeholder 2"/>
          <p:cNvSpPr>
            <a:spLocks noGrp="1"/>
          </p:cNvSpPr>
          <p:nvPr>
            <p:ph type="body" idx="1"/>
          </p:nvPr>
        </p:nvSpPr>
        <p:spPr>
          <a:xfrm>
            <a:off x="457200" y="2392363"/>
            <a:ext cx="8229600" cy="4389437"/>
          </a:xfrm>
        </p:spPr>
        <p:txBody>
          <a:bodyPr/>
          <a:lstStyle/>
          <a:p>
            <a:r>
              <a:rPr lang="en-US" dirty="0" smtClean="0"/>
              <a:t>Rebecca Jeffries, MBA, SPHR</a:t>
            </a:r>
          </a:p>
          <a:p>
            <a:r>
              <a:rPr lang="en-US" dirty="0" smtClean="0"/>
              <a:t>Gail Reese, SPHR</a:t>
            </a:r>
          </a:p>
          <a:p>
            <a:r>
              <a:rPr lang="en-US" dirty="0" smtClean="0"/>
              <a:t>Lauren Rudman, PHR, MLRHR</a:t>
            </a:r>
          </a:p>
          <a:p>
            <a:r>
              <a:rPr lang="en-US" dirty="0" smtClean="0"/>
              <a:t>Bonnie Thompson</a:t>
            </a:r>
          </a:p>
          <a:p>
            <a:r>
              <a:rPr lang="en-US" dirty="0" smtClean="0"/>
              <a:t>Terri Vetter, SPHR</a:t>
            </a:r>
          </a:p>
        </p:txBody>
      </p:sp>
      <p:sp>
        <p:nvSpPr>
          <p:cNvPr id="4" name="Footer Placeholder 3"/>
          <p:cNvSpPr>
            <a:spLocks noGrp="1"/>
          </p:cNvSpPr>
          <p:nvPr>
            <p:ph type="ftr" sz="quarter" idx="11"/>
          </p:nvPr>
        </p:nvSpPr>
        <p:spPr/>
        <p:txBody>
          <a:bodyPr/>
          <a:lstStyle/>
          <a:p>
            <a:pPr>
              <a:defRPr/>
            </a:pPr>
            <a:r>
              <a:rPr lang="en-US" dirty="0"/>
              <a:t>Ohio SHRM©</a:t>
            </a:r>
          </a:p>
        </p:txBody>
      </p:sp>
      <p:sp>
        <p:nvSpPr>
          <p:cNvPr id="70661" name="TextBox 5"/>
          <p:cNvSpPr txBox="1">
            <a:spLocks noChangeArrowheads="1"/>
          </p:cNvSpPr>
          <p:nvPr/>
        </p:nvSpPr>
        <p:spPr bwMode="auto">
          <a:xfrm>
            <a:off x="2514600" y="5602288"/>
            <a:ext cx="3962400" cy="646112"/>
          </a:xfrm>
          <a:prstGeom prst="rect">
            <a:avLst/>
          </a:prstGeom>
          <a:noFill/>
          <a:ln w="9525">
            <a:noFill/>
            <a:miter lim="800000"/>
            <a:headEnd/>
            <a:tailEnd/>
          </a:ln>
        </p:spPr>
        <p:txBody>
          <a:bodyPr>
            <a:spAutoFit/>
          </a:bodyPr>
          <a:lstStyle/>
          <a:p>
            <a:pPr algn="ctr"/>
            <a:r>
              <a:rPr lang="en-US" sz="3600" dirty="0">
                <a:latin typeface="Constantia" pitchFamily="18" charset="0"/>
              </a:rPr>
              <a:t>www.ohioshrm.org</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57200" y="330200"/>
            <a:ext cx="8229600" cy="1143000"/>
          </a:xfrm>
        </p:spPr>
        <p:txBody>
          <a:bodyPr/>
          <a:lstStyle/>
          <a:p>
            <a:r>
              <a:rPr lang="en-US" smtClean="0"/>
              <a:t>Project Planning Cycle</a:t>
            </a:r>
          </a:p>
        </p:txBody>
      </p:sp>
      <p:sp>
        <p:nvSpPr>
          <p:cNvPr id="8" name="Footer Placeholder 7"/>
          <p:cNvSpPr>
            <a:spLocks noGrp="1"/>
          </p:cNvSpPr>
          <p:nvPr>
            <p:ph type="ftr" sz="quarter" idx="11"/>
          </p:nvPr>
        </p:nvSpPr>
        <p:spPr/>
        <p:txBody>
          <a:bodyPr/>
          <a:lstStyle/>
          <a:p>
            <a:pPr>
              <a:defRPr/>
            </a:pPr>
            <a:r>
              <a:rPr lang="en-US"/>
              <a:t>Ohio SHRM©</a:t>
            </a:r>
            <a:endParaRPr lang="en-US" dirty="0"/>
          </a:p>
        </p:txBody>
      </p:sp>
      <p:graphicFrame>
        <p:nvGraphicFramePr>
          <p:cNvPr id="9" name="Diagram 8"/>
          <p:cNvGraphicFramePr/>
          <p:nvPr/>
        </p:nvGraphicFramePr>
        <p:xfrm>
          <a:off x="1447800" y="1473200"/>
          <a:ext cx="6705600" cy="5080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smtClean="0"/>
              <a:t>Strategic HR Resources</a:t>
            </a:r>
          </a:p>
        </p:txBody>
      </p:sp>
      <p:sp>
        <p:nvSpPr>
          <p:cNvPr id="3" name="Text Placeholder 2"/>
          <p:cNvSpPr>
            <a:spLocks noGrp="1"/>
          </p:cNvSpPr>
          <p:nvPr>
            <p:ph type="body" idx="1"/>
          </p:nvPr>
        </p:nvSpPr>
        <p:spPr/>
        <p:txBody>
          <a:bodyPr>
            <a:normAutofit lnSpcReduction="10000"/>
          </a:bodyPr>
          <a:lstStyle/>
          <a:p>
            <a:pPr marL="274320" indent="-274320" fontAlgn="auto">
              <a:spcAft>
                <a:spcPts val="0"/>
              </a:spcAft>
              <a:buClr>
                <a:schemeClr val="accent3"/>
              </a:buClr>
              <a:buFont typeface="Wingdings 2"/>
              <a:buChar char=""/>
              <a:defRPr/>
            </a:pPr>
            <a:r>
              <a:rPr lang="en-US" dirty="0" smtClean="0"/>
              <a:t>The Human Resource Planning Society</a:t>
            </a:r>
          </a:p>
          <a:p>
            <a:pPr marL="640080" lvl="1" indent="-246888" fontAlgn="auto">
              <a:spcAft>
                <a:spcPts val="0"/>
              </a:spcAft>
              <a:buFont typeface="Wingdings 2"/>
              <a:buChar char=""/>
              <a:defRPr/>
            </a:pPr>
            <a:r>
              <a:rPr lang="en-US" dirty="0" smtClean="0">
                <a:hlinkClick r:id="rId3"/>
              </a:rPr>
              <a:t>http://www.managementhelp.org</a:t>
            </a:r>
            <a:endParaRPr lang="en-US" dirty="0" smtClean="0"/>
          </a:p>
          <a:p>
            <a:pPr marL="640080" lvl="1" indent="-246888" fontAlgn="auto">
              <a:spcAft>
                <a:spcPts val="0"/>
              </a:spcAft>
              <a:buFont typeface="Wingdings 2"/>
              <a:buChar char=""/>
              <a:defRPr/>
            </a:pPr>
            <a:endParaRPr lang="en-US" dirty="0" smtClean="0"/>
          </a:p>
          <a:p>
            <a:pPr marL="274320" indent="-274320" fontAlgn="auto">
              <a:spcAft>
                <a:spcPts val="0"/>
              </a:spcAft>
              <a:buClr>
                <a:schemeClr val="accent3"/>
              </a:buClr>
              <a:buFont typeface="Wingdings 2"/>
              <a:buChar char=""/>
              <a:defRPr/>
            </a:pPr>
            <a:r>
              <a:rPr lang="en-US" dirty="0" smtClean="0"/>
              <a:t>HR.com - human resources community for knowledge, expertise and resources</a:t>
            </a:r>
          </a:p>
          <a:p>
            <a:pPr marL="640080" lvl="1" indent="-246888" fontAlgn="auto">
              <a:spcAft>
                <a:spcPts val="0"/>
              </a:spcAft>
              <a:buFont typeface="Wingdings 2"/>
              <a:buChar char=""/>
              <a:defRPr/>
            </a:pPr>
            <a:r>
              <a:rPr lang="en-US" dirty="0" smtClean="0">
                <a:hlinkClick r:id="rId4"/>
              </a:rPr>
              <a:t>http://www.hr.com</a:t>
            </a:r>
            <a:endParaRPr lang="en-US" dirty="0" smtClean="0"/>
          </a:p>
          <a:p>
            <a:pPr marL="640080" lvl="1" indent="-246888" fontAlgn="auto">
              <a:spcAft>
                <a:spcPts val="0"/>
              </a:spcAft>
              <a:buFont typeface="Wingdings 2"/>
              <a:buChar char=""/>
              <a:defRPr/>
            </a:pPr>
            <a:endParaRPr lang="en-US" dirty="0" smtClean="0"/>
          </a:p>
          <a:p>
            <a:pPr marL="274320" indent="-274320" fontAlgn="auto">
              <a:spcAft>
                <a:spcPts val="0"/>
              </a:spcAft>
              <a:buClr>
                <a:schemeClr val="accent3"/>
              </a:buClr>
              <a:buFont typeface="Wingdings 2"/>
              <a:buChar char=""/>
              <a:defRPr/>
            </a:pPr>
            <a:r>
              <a:rPr lang="en-US" dirty="0" smtClean="0"/>
              <a:t>APQC – membership needed to access most benchmarking resources</a:t>
            </a:r>
          </a:p>
          <a:p>
            <a:pPr marL="640080" lvl="1" indent="-246888" fontAlgn="auto">
              <a:spcAft>
                <a:spcPts val="0"/>
              </a:spcAft>
              <a:buFont typeface="Wingdings 2"/>
              <a:buChar char=""/>
              <a:defRPr/>
            </a:pPr>
            <a:r>
              <a:rPr lang="en-US" dirty="0" smtClean="0">
                <a:hlinkClick r:id="rId5"/>
              </a:rPr>
              <a:t>http://www.apqc.org</a:t>
            </a:r>
            <a:endParaRPr lang="en-US" dirty="0" smtClean="0"/>
          </a:p>
          <a:p>
            <a:pPr marL="640080" lvl="1" indent="-246888" fontAlgn="auto">
              <a:spcAft>
                <a:spcPts val="0"/>
              </a:spcAft>
              <a:buFont typeface="Wingdings 2"/>
              <a:buChar char=""/>
              <a:defRPr/>
            </a:pPr>
            <a:endParaRPr lang="en-US" dirty="0" smtClean="0"/>
          </a:p>
          <a:p>
            <a:pPr marL="640080" lvl="1" indent="-246888" fontAlgn="auto">
              <a:spcAft>
                <a:spcPts val="0"/>
              </a:spcAft>
              <a:buFont typeface="Wingdings 2"/>
              <a:buChar char=""/>
              <a:defRPr/>
            </a:pPr>
            <a:endParaRPr lang="en-US" dirty="0" smtClean="0"/>
          </a:p>
          <a:p>
            <a:pPr marL="274320" indent="-274320" fontAlgn="auto">
              <a:spcAft>
                <a:spcPts val="0"/>
              </a:spcAft>
              <a:buClr>
                <a:schemeClr val="accent3"/>
              </a:buClr>
              <a:buFont typeface="Wingdings 2"/>
              <a:buChar char=""/>
              <a:defRPr/>
            </a:pPr>
            <a:endParaRPr lang="en-US" dirty="0" smtClean="0"/>
          </a:p>
          <a:p>
            <a:pPr marL="640080" lvl="1" indent="-246888" fontAlgn="auto">
              <a:spcAft>
                <a:spcPts val="0"/>
              </a:spcAft>
              <a:buFont typeface="Wingdings 2"/>
              <a:buChar char=""/>
              <a:defRPr/>
            </a:pPr>
            <a:endParaRPr lang="en-US" dirty="0" smtClean="0"/>
          </a:p>
          <a:p>
            <a:pPr marL="274320" indent="-274320" fontAlgn="auto">
              <a:spcAft>
                <a:spcPts val="0"/>
              </a:spcAft>
              <a:buClr>
                <a:schemeClr val="accent3"/>
              </a:buClr>
              <a:buFont typeface="Wingdings 2"/>
              <a:buChar char=""/>
              <a:defRPr/>
            </a:pPr>
            <a:endParaRPr lang="en-US" dirty="0"/>
          </a:p>
        </p:txBody>
      </p:sp>
      <p:sp>
        <p:nvSpPr>
          <p:cNvPr id="9" name="Footer Placeholder 8"/>
          <p:cNvSpPr>
            <a:spLocks noGrp="1"/>
          </p:cNvSpPr>
          <p:nvPr>
            <p:ph type="ftr" sz="quarter" idx="11"/>
          </p:nvPr>
        </p:nvSpPr>
        <p:spPr/>
        <p:txBody>
          <a:bodyPr/>
          <a:lstStyle/>
          <a:p>
            <a:pPr>
              <a:defRPr/>
            </a:pPr>
            <a:r>
              <a:rPr lang="en-US"/>
              <a:t>Ohio SHRM©</a:t>
            </a:r>
            <a:endParaRPr lang="en-US" dirty="0"/>
          </a:p>
        </p:txBody>
      </p:sp>
      <p:sp>
        <p:nvSpPr>
          <p:cNvPr id="5" name="TextBox 4"/>
          <p:cNvSpPr txBox="1"/>
          <p:nvPr/>
        </p:nvSpPr>
        <p:spPr>
          <a:xfrm>
            <a:off x="-2590800" y="1981200"/>
            <a:ext cx="1981200" cy="3416300"/>
          </a:xfrm>
          <a:prstGeom prst="rect">
            <a:avLst/>
          </a:prstGeom>
          <a:solidFill>
            <a:schemeClr val="accent6">
              <a:lumMod val="40000"/>
              <a:lumOff val="60000"/>
            </a:schemeClr>
          </a:solidFill>
        </p:spPr>
        <p:txBody>
          <a:bodyPr>
            <a:spAutoFit/>
          </a:bodyPr>
          <a:lstStyle/>
          <a:p>
            <a:pPr fontAlgn="auto">
              <a:spcBef>
                <a:spcPts val="0"/>
              </a:spcBef>
              <a:spcAft>
                <a:spcPts val="0"/>
              </a:spcAft>
              <a:defRPr/>
            </a:pPr>
            <a:r>
              <a:rPr lang="en-US" sz="2400" dirty="0">
                <a:latin typeface="+mn-lt"/>
                <a:cs typeface="+mn-cs"/>
              </a:rPr>
              <a:t>Reminder to Facilitator: prior to presentation check that hyperlinks on all slides still function correctly.</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57200" y="304800"/>
            <a:ext cx="8229600" cy="1143000"/>
          </a:xfrm>
        </p:spPr>
        <p:txBody>
          <a:bodyPr/>
          <a:lstStyle/>
          <a:p>
            <a:r>
              <a:rPr lang="en-US" smtClean="0"/>
              <a:t>General Resources</a:t>
            </a:r>
          </a:p>
        </p:txBody>
      </p:sp>
      <p:sp>
        <p:nvSpPr>
          <p:cNvPr id="3" name="Text Placeholder 2"/>
          <p:cNvSpPr>
            <a:spLocks noGrp="1"/>
          </p:cNvSpPr>
          <p:nvPr>
            <p:ph type="body" idx="1"/>
          </p:nvPr>
        </p:nvSpPr>
        <p:spPr>
          <a:xfrm>
            <a:off x="457200" y="1600200"/>
            <a:ext cx="8229600" cy="4800600"/>
          </a:xfrm>
        </p:spPr>
        <p:txBody>
          <a:bodyPr>
            <a:normAutofit fontScale="70000" lnSpcReduction="20000"/>
          </a:bodyPr>
          <a:lstStyle/>
          <a:p>
            <a:pPr marL="274320" indent="-274320" fontAlgn="auto">
              <a:spcAft>
                <a:spcPts val="0"/>
              </a:spcAft>
              <a:buClr>
                <a:schemeClr val="accent3"/>
              </a:buClr>
              <a:buFont typeface="Wingdings 2"/>
              <a:buChar char=""/>
              <a:defRPr/>
            </a:pPr>
            <a:r>
              <a:rPr lang="en-US" dirty="0" smtClean="0"/>
              <a:t>U.S. Department of Labor</a:t>
            </a:r>
          </a:p>
          <a:p>
            <a:pPr marL="640080" lvl="1" indent="-246888" fontAlgn="auto">
              <a:spcAft>
                <a:spcPts val="0"/>
              </a:spcAft>
              <a:buFont typeface="Wingdings 2"/>
              <a:buChar char=""/>
              <a:defRPr/>
            </a:pPr>
            <a:r>
              <a:rPr lang="en-US" dirty="0" smtClean="0">
                <a:hlinkClick r:id="rId3"/>
              </a:rPr>
              <a:t>http://www.dol.gov</a:t>
            </a:r>
            <a:endParaRPr lang="en-US" dirty="0" smtClean="0"/>
          </a:p>
          <a:p>
            <a:pPr marL="640080" lvl="1" indent="-246888" fontAlgn="auto">
              <a:spcAft>
                <a:spcPts val="0"/>
              </a:spcAft>
              <a:buFont typeface="Wingdings 2"/>
              <a:buChar char=""/>
              <a:defRPr/>
            </a:pPr>
            <a:endParaRPr lang="en-US" dirty="0" smtClean="0"/>
          </a:p>
          <a:p>
            <a:pPr marL="274320" indent="-274320" fontAlgn="auto">
              <a:spcAft>
                <a:spcPts val="0"/>
              </a:spcAft>
              <a:buClr>
                <a:schemeClr val="accent3"/>
              </a:buClr>
              <a:buFont typeface="Wingdings 2"/>
              <a:buChar char=""/>
              <a:defRPr/>
            </a:pPr>
            <a:r>
              <a:rPr lang="en-US" dirty="0" smtClean="0">
                <a:hlinkClick r:id="rId4"/>
              </a:rPr>
              <a:t>U.S. Department of Labor Office of Compliance Assistance Policy</a:t>
            </a:r>
            <a:r>
              <a:rPr lang="en-US" dirty="0" smtClean="0"/>
              <a:t> – provides an Employment Law Guide, summary of major laws, and materials in Spanish</a:t>
            </a:r>
          </a:p>
          <a:p>
            <a:pPr marL="640080" lvl="1" indent="-246888" fontAlgn="auto">
              <a:spcAft>
                <a:spcPts val="0"/>
              </a:spcAft>
              <a:buFont typeface="Wingdings 2"/>
              <a:buChar char=""/>
              <a:defRPr/>
            </a:pPr>
            <a:endParaRPr lang="en-US" dirty="0" smtClean="0"/>
          </a:p>
          <a:p>
            <a:pPr marL="274320" indent="-274320" fontAlgn="auto">
              <a:spcAft>
                <a:spcPts val="0"/>
              </a:spcAft>
              <a:buClr>
                <a:schemeClr val="accent3"/>
              </a:buClr>
              <a:buFont typeface="Wingdings 2"/>
              <a:buChar char=""/>
              <a:defRPr/>
            </a:pPr>
            <a:r>
              <a:rPr lang="en-US" dirty="0" smtClean="0"/>
              <a:t>Bureau of Labor Statistics</a:t>
            </a:r>
          </a:p>
          <a:p>
            <a:pPr marL="640080" lvl="1" indent="-246888" fontAlgn="auto">
              <a:spcAft>
                <a:spcPts val="0"/>
              </a:spcAft>
              <a:buFont typeface="Wingdings 2"/>
              <a:buChar char=""/>
              <a:defRPr/>
            </a:pPr>
            <a:r>
              <a:rPr lang="en-US" dirty="0" smtClean="0">
                <a:hlinkClick r:id="rId5"/>
              </a:rPr>
              <a:t>http://www.bls.gov</a:t>
            </a:r>
            <a:endParaRPr lang="en-US" dirty="0" smtClean="0"/>
          </a:p>
          <a:p>
            <a:pPr marL="640080" lvl="1" indent="-246888" fontAlgn="auto">
              <a:spcAft>
                <a:spcPts val="0"/>
              </a:spcAft>
              <a:buFont typeface="Wingdings 2"/>
              <a:buChar char=""/>
              <a:defRPr/>
            </a:pPr>
            <a:endParaRPr lang="en-US" dirty="0" smtClean="0"/>
          </a:p>
          <a:p>
            <a:pPr marL="274320" indent="-274320" fontAlgn="auto">
              <a:spcAft>
                <a:spcPts val="0"/>
              </a:spcAft>
              <a:buClr>
                <a:schemeClr val="accent3"/>
              </a:buClr>
              <a:buFont typeface="Wingdings 2"/>
              <a:buChar char=""/>
              <a:defRPr/>
            </a:pPr>
            <a:r>
              <a:rPr lang="en-US" dirty="0" smtClean="0"/>
              <a:t>Library of Congress - </a:t>
            </a:r>
            <a:r>
              <a:rPr lang="en-US" dirty="0" smtClean="0">
                <a:latin typeface="Calibri" pitchFamily="34" charset="0"/>
              </a:rPr>
              <a:t>THOMAS was launched in January of 1995, at the inception of the 104th Congress. The leadership of the 104th Congress directed the Library of Congress to make federal legislative information freely available to the public. Since that time THOMAS has expanded the scope of its offerings to include the features and content listed below.</a:t>
            </a:r>
          </a:p>
          <a:p>
            <a:pPr marL="640080" lvl="1" indent="-246888" fontAlgn="auto">
              <a:spcAft>
                <a:spcPts val="0"/>
              </a:spcAft>
              <a:buFont typeface="Wingdings 2"/>
              <a:buChar char=""/>
              <a:defRPr/>
            </a:pPr>
            <a:r>
              <a:rPr lang="en-US" dirty="0" smtClean="0">
                <a:latin typeface="Calibri" pitchFamily="34" charset="0"/>
                <a:hlinkClick r:id="rId6"/>
              </a:rPr>
              <a:t>http://thomas.loc.gov</a:t>
            </a:r>
            <a:endParaRPr lang="en-US" dirty="0" smtClean="0">
              <a:latin typeface="Calibri" pitchFamily="34" charset="0"/>
            </a:endParaRPr>
          </a:p>
          <a:p>
            <a:pPr marL="640080" lvl="1" indent="-246888" fontAlgn="auto">
              <a:spcAft>
                <a:spcPts val="0"/>
              </a:spcAft>
              <a:buFont typeface="Wingdings 2"/>
              <a:buChar char=""/>
              <a:defRPr/>
            </a:pPr>
            <a:endParaRPr lang="en-US" dirty="0" smtClean="0">
              <a:latin typeface="Calibri" pitchFamily="34" charset="0"/>
            </a:endParaRPr>
          </a:p>
          <a:p>
            <a:pPr marL="274320" indent="-274320" fontAlgn="auto">
              <a:spcAft>
                <a:spcPts val="0"/>
              </a:spcAft>
              <a:buClr>
                <a:schemeClr val="accent3"/>
              </a:buClr>
              <a:buFont typeface="Wingdings 2"/>
              <a:buChar char=""/>
              <a:defRPr/>
            </a:pPr>
            <a:r>
              <a:rPr lang="en-US" dirty="0" smtClean="0">
                <a:latin typeface="Calibri" pitchFamily="34" charset="0"/>
              </a:rPr>
              <a:t>Internal Revenue Service</a:t>
            </a:r>
          </a:p>
          <a:p>
            <a:pPr marL="640080" lvl="1" indent="-246888" fontAlgn="auto">
              <a:spcAft>
                <a:spcPts val="0"/>
              </a:spcAft>
              <a:buFont typeface="Wingdings 2"/>
              <a:buChar char=""/>
              <a:defRPr/>
            </a:pPr>
            <a:r>
              <a:rPr lang="en-US" dirty="0" smtClean="0">
                <a:latin typeface="Calibri" pitchFamily="34" charset="0"/>
                <a:hlinkClick r:id="rId7"/>
              </a:rPr>
              <a:t>http://www.irs.gov</a:t>
            </a:r>
            <a:endParaRPr lang="en-US" dirty="0" smtClean="0"/>
          </a:p>
          <a:p>
            <a:pPr marL="640080" lvl="1" indent="-246888" fontAlgn="auto">
              <a:spcAft>
                <a:spcPts val="0"/>
              </a:spcAft>
              <a:buFont typeface="Wingdings 2"/>
              <a:buChar char=""/>
              <a:defRPr/>
            </a:pPr>
            <a:endParaRPr lang="en-US" dirty="0" smtClean="0"/>
          </a:p>
          <a:p>
            <a:pPr marL="274320" indent="-274320" fontAlgn="auto">
              <a:spcAft>
                <a:spcPts val="0"/>
              </a:spcAft>
              <a:buClr>
                <a:schemeClr val="accent3"/>
              </a:buClr>
              <a:buFont typeface="Wingdings 2"/>
              <a:buChar char=""/>
              <a:defRPr/>
            </a:pPr>
            <a:endParaRPr lang="en-US" dirty="0"/>
          </a:p>
        </p:txBody>
      </p:sp>
      <p:sp>
        <p:nvSpPr>
          <p:cNvPr id="8" name="Footer Placeholder 7"/>
          <p:cNvSpPr>
            <a:spLocks noGrp="1"/>
          </p:cNvSpPr>
          <p:nvPr>
            <p:ph type="ftr" sz="quarter" idx="11"/>
          </p:nvPr>
        </p:nvSpPr>
        <p:spPr/>
        <p:txBody>
          <a:bodyPr/>
          <a:lstStyle/>
          <a:p>
            <a:pPr>
              <a:defRPr/>
            </a:pPr>
            <a:r>
              <a:rPr lang="en-US"/>
              <a:t>Ohio SHRM©</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Ohio SHRM presentation">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387025"/>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hio SHRM presentation">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387025"/>
    </a:hlink>
    <a:folHlink>
      <a:srgbClr val="85DFD0"/>
    </a:folHlink>
  </a:clrScheme>
</a:themeOverride>
</file>

<file path=ppt/theme/themeOverride2.xml><?xml version="1.0" encoding="utf-8"?>
<a:themeOverride xmlns:a="http://schemas.openxmlformats.org/drawingml/2006/main">
  <a:clrScheme name="Ohio SHRM presentation">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387025"/>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6027</TotalTime>
  <Words>6758</Words>
  <Application>Microsoft Office PowerPoint</Application>
  <PresentationFormat>On-screen Show (4:3)</PresentationFormat>
  <Paragraphs>1228</Paragraphs>
  <Slides>65</Slides>
  <Notes>61</Notes>
  <HiddenSlides>0</HiddenSlides>
  <MMClips>0</MMClips>
  <ScaleCrop>false</ScaleCrop>
  <HeadingPairs>
    <vt:vector size="4" baseType="variant">
      <vt:variant>
        <vt:lpstr>Theme</vt:lpstr>
      </vt:variant>
      <vt:variant>
        <vt:i4>1</vt:i4>
      </vt:variant>
      <vt:variant>
        <vt:lpstr>Slide Titles</vt:lpstr>
      </vt:variant>
      <vt:variant>
        <vt:i4>65</vt:i4>
      </vt:variant>
    </vt:vector>
  </HeadingPairs>
  <TitlesOfParts>
    <vt:vector size="66" baseType="lpstr">
      <vt:lpstr>Flow</vt:lpstr>
      <vt:lpstr>Networking Activity: HR Laws &amp; Regulations</vt:lpstr>
      <vt:lpstr>HR Makes a Difference</vt:lpstr>
      <vt:lpstr>Learning Goals</vt:lpstr>
      <vt:lpstr>What is HR Management? </vt:lpstr>
      <vt:lpstr>HR Roles </vt:lpstr>
      <vt:lpstr>HR Planning Process</vt:lpstr>
      <vt:lpstr>Project Planning Cycle</vt:lpstr>
      <vt:lpstr>Strategic HR Resources</vt:lpstr>
      <vt:lpstr>General Resources</vt:lpstr>
      <vt:lpstr>General Resources – page 2</vt:lpstr>
      <vt:lpstr>General Resources – page 3</vt:lpstr>
      <vt:lpstr>Labor Relations Resources</vt:lpstr>
      <vt:lpstr>How do I hire my employees ?</vt:lpstr>
      <vt:lpstr>How do I hire my employees ?</vt:lpstr>
      <vt:lpstr>Illegal Interview Questions  </vt:lpstr>
      <vt:lpstr>How do I hire my employees ?</vt:lpstr>
      <vt:lpstr>How do I hire my employees ?</vt:lpstr>
      <vt:lpstr>Employment Relationship</vt:lpstr>
      <vt:lpstr>The Basic Company Handbook</vt:lpstr>
      <vt:lpstr>Document Retention </vt:lpstr>
      <vt:lpstr>Required Posters</vt:lpstr>
      <vt:lpstr>Slide 22</vt:lpstr>
      <vt:lpstr>ADA Resources</vt:lpstr>
      <vt:lpstr>Civil Rights</vt:lpstr>
      <vt:lpstr>EEOC</vt:lpstr>
      <vt:lpstr>HIPPA - Resources</vt:lpstr>
      <vt:lpstr>Social Security Resources</vt:lpstr>
      <vt:lpstr>How Do I Stay Informed of  Legislation Changes </vt:lpstr>
      <vt:lpstr>Diversity Resources</vt:lpstr>
      <vt:lpstr>How do I pay my employees ?</vt:lpstr>
      <vt:lpstr>How do I pay my employees ?</vt:lpstr>
      <vt:lpstr>FLSA - Resources</vt:lpstr>
      <vt:lpstr>How do I pay my employees ?</vt:lpstr>
      <vt:lpstr>How do I pay my employees ?</vt:lpstr>
      <vt:lpstr>How do I pay my employees ?</vt:lpstr>
      <vt:lpstr>How do I pay my employees ?</vt:lpstr>
      <vt:lpstr>Activity: Safety Review</vt:lpstr>
      <vt:lpstr>How do I protect my employees?</vt:lpstr>
      <vt:lpstr>How do I protect my employees?</vt:lpstr>
      <vt:lpstr>How do I protect my employees?</vt:lpstr>
      <vt:lpstr>How do I protect my employees?</vt:lpstr>
      <vt:lpstr>How do I keep from being sued?</vt:lpstr>
      <vt:lpstr>How do I keep from being sued?</vt:lpstr>
      <vt:lpstr>How do I keep from being sued?</vt:lpstr>
      <vt:lpstr>Conducting Balanced Investigations</vt:lpstr>
      <vt:lpstr>Conducting Balanced Investigations</vt:lpstr>
      <vt:lpstr>Conducting Balanced Investigations </vt:lpstr>
      <vt:lpstr>Conducting Balanced Investigations</vt:lpstr>
      <vt:lpstr>Conducting Balanced Investigations</vt:lpstr>
      <vt:lpstr>How do I keep from being sued?</vt:lpstr>
      <vt:lpstr>How do I keep from being sued?</vt:lpstr>
      <vt:lpstr>How do I keep from being sued? Legal Resources:</vt:lpstr>
      <vt:lpstr>How do I fire my employees ?</vt:lpstr>
      <vt:lpstr>How do I fire my employees ?</vt:lpstr>
      <vt:lpstr>How do I fire my employees ?</vt:lpstr>
      <vt:lpstr>How do I fire my employees ?</vt:lpstr>
      <vt:lpstr>How do I retain my employees?</vt:lpstr>
      <vt:lpstr>How do I retain my employees?</vt:lpstr>
      <vt:lpstr>How do I retain my employees?</vt:lpstr>
      <vt:lpstr>Learning &amp; Development Resources</vt:lpstr>
      <vt:lpstr>How do I retain my employees?</vt:lpstr>
      <vt:lpstr>Hiring an HR Consultant</vt:lpstr>
      <vt:lpstr>Many thanks to Dr. Maria Moore &amp; the Fall 2009 students of Ohio Dominican University’s Business &amp; Employment Law class for their contributions to the laws &amp;regulations:</vt:lpstr>
      <vt:lpstr>Questions</vt:lpstr>
      <vt:lpstr>Many thanks to Ohio SHRM Workforce Readiness Committee</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HR Makes a Difference</dc:title>
  <dc:creator>Terri</dc:creator>
  <cp:lastModifiedBy>rjeffries</cp:lastModifiedBy>
  <cp:revision>568</cp:revision>
  <dcterms:created xsi:type="dcterms:W3CDTF">2009-11-03T22:44:24Z</dcterms:created>
  <dcterms:modified xsi:type="dcterms:W3CDTF">2010-08-12T16:57:06Z</dcterms:modified>
</cp:coreProperties>
</file>